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2"/>
  </p:notesMasterIdLst>
  <p:sldIdLst>
    <p:sldId id="645" r:id="rId2"/>
    <p:sldId id="774" r:id="rId3"/>
    <p:sldId id="778" r:id="rId4"/>
    <p:sldId id="777" r:id="rId5"/>
    <p:sldId id="775" r:id="rId6"/>
    <p:sldId id="776" r:id="rId7"/>
    <p:sldId id="779" r:id="rId8"/>
    <p:sldId id="773" r:id="rId9"/>
    <p:sldId id="780" r:id="rId10"/>
    <p:sldId id="770" r:id="rId11"/>
  </p:sldIdLst>
  <p:sldSz cx="9144000" cy="5143500" type="screen16x9"/>
  <p:notesSz cx="6808788" cy="99409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FFFF99"/>
    <a:srgbClr val="FFCCCC"/>
    <a:srgbClr val="CC0000"/>
    <a:srgbClr val="CCECFF"/>
    <a:srgbClr val="3366CC"/>
    <a:srgbClr val="33CCCC"/>
    <a:srgbClr val="003399"/>
    <a:srgbClr val="0033CC"/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62" autoAdjust="0"/>
    <p:restoredTop sz="86441" autoAdjust="0"/>
  </p:normalViewPr>
  <p:slideViewPr>
    <p:cSldViewPr>
      <p:cViewPr>
        <p:scale>
          <a:sx n="96" d="100"/>
          <a:sy n="96" d="100"/>
        </p:scale>
        <p:origin x="-942" y="-5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90B71-14D1-4E03-AA91-1DD892489136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BFDA3E76-5483-4EB2-ADE1-FB74FE79CD3B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разъяснения Президиума ФАС России от 16.11.2017 № 12 </a:t>
          </a:r>
          <a:r>
            <a:rPr lang="ru-RU" sz="1400" dirty="0" smtClean="0">
              <a:solidFill>
                <a:schemeClr val="tx1"/>
              </a:solidFill>
            </a:rPr>
            <a:t>«О применении положений антимонопольного законодательства в отношении владельцев объектов электроэнергетики, в том числе не соответствующих критериям отнесения владельцев объектов </a:t>
          </a:r>
          <a:r>
            <a:rPr lang="ru-RU" sz="1400" dirty="0" err="1" smtClean="0">
              <a:solidFill>
                <a:schemeClr val="tx1"/>
              </a:solidFill>
            </a:rPr>
            <a:t>электросетевого</a:t>
          </a:r>
          <a:r>
            <a:rPr lang="ru-RU" sz="1400" dirty="0" smtClean="0">
              <a:solidFill>
                <a:schemeClr val="tx1"/>
              </a:solidFill>
            </a:rPr>
            <a:t> хозяйства к территориальным сетевым организациям»</a:t>
          </a:r>
          <a:endParaRPr lang="ru-RU" sz="1400" dirty="0">
            <a:solidFill>
              <a:schemeClr val="tx1"/>
            </a:solidFill>
          </a:endParaRPr>
        </a:p>
      </dgm:t>
    </dgm:pt>
    <dgm:pt modelId="{29114175-B827-41E0-88B6-F952F9F3A652}" type="parTrans" cxnId="{8F69BD90-4508-4833-988A-1B4F52F058C8}">
      <dgm:prSet/>
      <dgm:spPr/>
      <dgm:t>
        <a:bodyPr/>
        <a:lstStyle/>
        <a:p>
          <a:endParaRPr lang="ru-RU"/>
        </a:p>
      </dgm:t>
    </dgm:pt>
    <dgm:pt modelId="{F12973C1-6710-482E-BA03-A1696E0B9847}" type="sibTrans" cxnId="{8F69BD90-4508-4833-988A-1B4F52F058C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A1112251-8DA6-4FAC-8C59-5C774586B0F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постановление Президиума ВАС </a:t>
          </a:r>
          <a:r>
            <a:rPr lang="ru-RU" sz="1400" dirty="0" smtClean="0">
              <a:solidFill>
                <a:schemeClr val="tx1"/>
              </a:solidFill>
            </a:rPr>
            <a:t>от 20.11.2012 по делу № А50-5359/2011</a:t>
          </a:r>
          <a:endParaRPr lang="ru-RU" sz="1400" dirty="0">
            <a:solidFill>
              <a:schemeClr val="tx1"/>
            </a:solidFill>
          </a:endParaRPr>
        </a:p>
      </dgm:t>
    </dgm:pt>
    <dgm:pt modelId="{23F69B1C-BFBE-4984-BF9A-11D8F2234C4E}" type="parTrans" cxnId="{C53B885F-3492-4782-9152-1949E65BE011}">
      <dgm:prSet/>
      <dgm:spPr/>
      <dgm:t>
        <a:bodyPr/>
        <a:lstStyle/>
        <a:p>
          <a:endParaRPr lang="ru-RU"/>
        </a:p>
      </dgm:t>
    </dgm:pt>
    <dgm:pt modelId="{02373120-FC96-4A4C-BD39-15FDD1788F27}" type="sibTrans" cxnId="{C53B885F-3492-4782-9152-1949E65BE011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97DA20B-A4AF-4B0E-A02B-2CF5F2DE557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опосредованное присоединение, которое в силу положений Правил № 861 обязывает не препятствовать </a:t>
          </a:r>
          <a:r>
            <a:rPr lang="ru-RU" sz="1600" b="1" dirty="0" err="1" smtClean="0">
              <a:solidFill>
                <a:schemeClr val="tx1"/>
              </a:solidFill>
            </a:rPr>
            <a:t>перетоку</a:t>
          </a:r>
          <a:r>
            <a:rPr lang="ru-RU" sz="1600" b="1" dirty="0" smtClean="0">
              <a:solidFill>
                <a:schemeClr val="tx1"/>
              </a:solidFill>
            </a:rPr>
            <a:t> электроэнергии, не исключает необходимость наличия технологического присоединения</a:t>
          </a:r>
          <a:endParaRPr lang="ru-RU" sz="1600" b="1" dirty="0">
            <a:solidFill>
              <a:schemeClr val="tx1"/>
            </a:solidFill>
          </a:endParaRPr>
        </a:p>
      </dgm:t>
    </dgm:pt>
    <dgm:pt modelId="{121B5D18-3301-4F26-A788-5533FBB0977C}" type="parTrans" cxnId="{859AB538-CD71-4B3A-B2A2-B699731E69A1}">
      <dgm:prSet/>
      <dgm:spPr/>
      <dgm:t>
        <a:bodyPr/>
        <a:lstStyle/>
        <a:p>
          <a:endParaRPr lang="ru-RU"/>
        </a:p>
      </dgm:t>
    </dgm:pt>
    <dgm:pt modelId="{1166E30E-EA73-4811-9A04-716FE1528C39}" type="sibTrans" cxnId="{859AB538-CD71-4B3A-B2A2-B699731E69A1}">
      <dgm:prSet/>
      <dgm:spPr/>
      <dgm:t>
        <a:bodyPr/>
        <a:lstStyle/>
        <a:p>
          <a:endParaRPr lang="ru-RU"/>
        </a:p>
      </dgm:t>
    </dgm:pt>
    <dgm:pt modelId="{C695F9E7-9862-493B-94BE-B32F29F5F7B9}" type="pres">
      <dgm:prSet presAssocID="{EA390B71-14D1-4E03-AA91-1DD892489136}" presName="Name0" presStyleCnt="0">
        <dgm:presLayoutVars>
          <dgm:dir/>
          <dgm:resizeHandles val="exact"/>
        </dgm:presLayoutVars>
      </dgm:prSet>
      <dgm:spPr/>
    </dgm:pt>
    <dgm:pt modelId="{9A2AC4D5-FF38-4C25-BB89-95762CA6E864}" type="pres">
      <dgm:prSet presAssocID="{EA390B71-14D1-4E03-AA91-1DD892489136}" presName="vNodes" presStyleCnt="0"/>
      <dgm:spPr/>
    </dgm:pt>
    <dgm:pt modelId="{3521ED4E-ED25-4939-8B80-005FBF638C2D}" type="pres">
      <dgm:prSet presAssocID="{BFDA3E76-5483-4EB2-ADE1-FB74FE79CD3B}" presName="node" presStyleLbl="node1" presStyleIdx="0" presStyleCnt="3" custScaleX="367963" custScaleY="149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5642A-FE9C-4707-9C10-EAC81D082845}" type="pres">
      <dgm:prSet presAssocID="{F12973C1-6710-482E-BA03-A1696E0B9847}" presName="spacerT" presStyleCnt="0"/>
      <dgm:spPr/>
    </dgm:pt>
    <dgm:pt modelId="{63D772FC-CB49-45D7-AD98-5195114A6A50}" type="pres">
      <dgm:prSet presAssocID="{F12973C1-6710-482E-BA03-A1696E0B9847}" presName="sibTrans" presStyleLbl="sibTrans2D1" presStyleIdx="0" presStyleCnt="2" custScaleX="49217" custScaleY="48865"/>
      <dgm:spPr/>
      <dgm:t>
        <a:bodyPr/>
        <a:lstStyle/>
        <a:p>
          <a:endParaRPr lang="ru-RU"/>
        </a:p>
      </dgm:t>
    </dgm:pt>
    <dgm:pt modelId="{407E38EF-B6B2-49EE-A1D2-CF12E3198C37}" type="pres">
      <dgm:prSet presAssocID="{F12973C1-6710-482E-BA03-A1696E0B9847}" presName="spacerB" presStyleCnt="0"/>
      <dgm:spPr/>
    </dgm:pt>
    <dgm:pt modelId="{BF62D51D-BCDD-41FD-8731-27D387EE776B}" type="pres">
      <dgm:prSet presAssocID="{A1112251-8DA6-4FAC-8C59-5C774586B0FF}" presName="node" presStyleLbl="node1" presStyleIdx="1" presStyleCnt="3" custScaleX="367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C0188-9F7E-4435-BCE6-C2C365F3499E}" type="pres">
      <dgm:prSet presAssocID="{EA390B71-14D1-4E03-AA91-1DD892489136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F6449BFB-C649-4F4B-9545-B6DF17370C6A}" type="pres">
      <dgm:prSet presAssocID="{EA390B71-14D1-4E03-AA91-1DD89248913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B233014-DC1F-4D00-9FD0-CBE7358B591B}" type="pres">
      <dgm:prSet presAssocID="{EA390B71-14D1-4E03-AA91-1DD892489136}" presName="lastNode" presStyleLbl="node1" presStyleIdx="2" presStyleCnt="3" custScaleY="132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82A63F-E52C-4BCA-A788-63E8C107D65B}" type="presOf" srcId="{02373120-FC96-4A4C-BD39-15FDD1788F27}" destId="{F6449BFB-C649-4F4B-9545-B6DF17370C6A}" srcOrd="1" destOrd="0" presId="urn:microsoft.com/office/officeart/2005/8/layout/equation2"/>
    <dgm:cxn modelId="{9BA3616E-26A1-4891-9D41-AEF306D7014D}" type="presOf" srcId="{02373120-FC96-4A4C-BD39-15FDD1788F27}" destId="{062C0188-9F7E-4435-BCE6-C2C365F3499E}" srcOrd="0" destOrd="0" presId="urn:microsoft.com/office/officeart/2005/8/layout/equation2"/>
    <dgm:cxn modelId="{C979B1F9-7641-4E9E-8854-31F77AF7BECA}" type="presOf" srcId="{A1112251-8DA6-4FAC-8C59-5C774586B0FF}" destId="{BF62D51D-BCDD-41FD-8731-27D387EE776B}" srcOrd="0" destOrd="0" presId="urn:microsoft.com/office/officeart/2005/8/layout/equation2"/>
    <dgm:cxn modelId="{C53B885F-3492-4782-9152-1949E65BE011}" srcId="{EA390B71-14D1-4E03-AA91-1DD892489136}" destId="{A1112251-8DA6-4FAC-8C59-5C774586B0FF}" srcOrd="1" destOrd="0" parTransId="{23F69B1C-BFBE-4984-BF9A-11D8F2234C4E}" sibTransId="{02373120-FC96-4A4C-BD39-15FDD1788F27}"/>
    <dgm:cxn modelId="{778EE75C-4109-4E9D-A9C4-265CF4BD6E63}" type="presOf" srcId="{EA390B71-14D1-4E03-AA91-1DD892489136}" destId="{C695F9E7-9862-493B-94BE-B32F29F5F7B9}" srcOrd="0" destOrd="0" presId="urn:microsoft.com/office/officeart/2005/8/layout/equation2"/>
    <dgm:cxn modelId="{859AB538-CD71-4B3A-B2A2-B699731E69A1}" srcId="{EA390B71-14D1-4E03-AA91-1DD892489136}" destId="{397DA20B-A4AF-4B0E-A02B-2CF5F2DE557D}" srcOrd="2" destOrd="0" parTransId="{121B5D18-3301-4F26-A788-5533FBB0977C}" sibTransId="{1166E30E-EA73-4811-9A04-716FE1528C39}"/>
    <dgm:cxn modelId="{8DF2EA15-EB57-4614-A9C6-577C1C6CD62B}" type="presOf" srcId="{BFDA3E76-5483-4EB2-ADE1-FB74FE79CD3B}" destId="{3521ED4E-ED25-4939-8B80-005FBF638C2D}" srcOrd="0" destOrd="0" presId="urn:microsoft.com/office/officeart/2005/8/layout/equation2"/>
    <dgm:cxn modelId="{6D5EBEA7-2B10-46E7-B79D-6AA46D3E9D0D}" type="presOf" srcId="{397DA20B-A4AF-4B0E-A02B-2CF5F2DE557D}" destId="{DB233014-DC1F-4D00-9FD0-CBE7358B591B}" srcOrd="0" destOrd="0" presId="urn:microsoft.com/office/officeart/2005/8/layout/equation2"/>
    <dgm:cxn modelId="{8F69BD90-4508-4833-988A-1B4F52F058C8}" srcId="{EA390B71-14D1-4E03-AA91-1DD892489136}" destId="{BFDA3E76-5483-4EB2-ADE1-FB74FE79CD3B}" srcOrd="0" destOrd="0" parTransId="{29114175-B827-41E0-88B6-F952F9F3A652}" sibTransId="{F12973C1-6710-482E-BA03-A1696E0B9847}"/>
    <dgm:cxn modelId="{0DA90331-EDA6-4A4B-9CF9-2FB5CB651F40}" type="presOf" srcId="{F12973C1-6710-482E-BA03-A1696E0B9847}" destId="{63D772FC-CB49-45D7-AD98-5195114A6A50}" srcOrd="0" destOrd="0" presId="urn:microsoft.com/office/officeart/2005/8/layout/equation2"/>
    <dgm:cxn modelId="{254FD308-5424-4C36-925C-80E0E6088103}" type="presParOf" srcId="{C695F9E7-9862-493B-94BE-B32F29F5F7B9}" destId="{9A2AC4D5-FF38-4C25-BB89-95762CA6E864}" srcOrd="0" destOrd="0" presId="urn:microsoft.com/office/officeart/2005/8/layout/equation2"/>
    <dgm:cxn modelId="{7D7384B4-9975-45D3-8D9D-22C7B6F2617D}" type="presParOf" srcId="{9A2AC4D5-FF38-4C25-BB89-95762CA6E864}" destId="{3521ED4E-ED25-4939-8B80-005FBF638C2D}" srcOrd="0" destOrd="0" presId="urn:microsoft.com/office/officeart/2005/8/layout/equation2"/>
    <dgm:cxn modelId="{3D904C8B-2509-48EA-99CF-FFCCB7BAB9ED}" type="presParOf" srcId="{9A2AC4D5-FF38-4C25-BB89-95762CA6E864}" destId="{0185642A-FE9C-4707-9C10-EAC81D082845}" srcOrd="1" destOrd="0" presId="urn:microsoft.com/office/officeart/2005/8/layout/equation2"/>
    <dgm:cxn modelId="{DE3A4819-5FDE-4470-9506-266C96E78C42}" type="presParOf" srcId="{9A2AC4D5-FF38-4C25-BB89-95762CA6E864}" destId="{63D772FC-CB49-45D7-AD98-5195114A6A50}" srcOrd="2" destOrd="0" presId="urn:microsoft.com/office/officeart/2005/8/layout/equation2"/>
    <dgm:cxn modelId="{DC7DAD98-B1F6-4936-8CEF-D3F88619EE4F}" type="presParOf" srcId="{9A2AC4D5-FF38-4C25-BB89-95762CA6E864}" destId="{407E38EF-B6B2-49EE-A1D2-CF12E3198C37}" srcOrd="3" destOrd="0" presId="urn:microsoft.com/office/officeart/2005/8/layout/equation2"/>
    <dgm:cxn modelId="{E0A6E211-14CD-45A9-AE8B-0B5271DD2A23}" type="presParOf" srcId="{9A2AC4D5-FF38-4C25-BB89-95762CA6E864}" destId="{BF62D51D-BCDD-41FD-8731-27D387EE776B}" srcOrd="4" destOrd="0" presId="urn:microsoft.com/office/officeart/2005/8/layout/equation2"/>
    <dgm:cxn modelId="{EDE8068D-95F8-4C5C-B834-66B76183ECF4}" type="presParOf" srcId="{C695F9E7-9862-493B-94BE-B32F29F5F7B9}" destId="{062C0188-9F7E-4435-BCE6-C2C365F3499E}" srcOrd="1" destOrd="0" presId="urn:microsoft.com/office/officeart/2005/8/layout/equation2"/>
    <dgm:cxn modelId="{C28BA1E7-21DE-4245-9C47-347AFFB5DA89}" type="presParOf" srcId="{062C0188-9F7E-4435-BCE6-C2C365F3499E}" destId="{F6449BFB-C649-4F4B-9545-B6DF17370C6A}" srcOrd="0" destOrd="0" presId="urn:microsoft.com/office/officeart/2005/8/layout/equation2"/>
    <dgm:cxn modelId="{7479923B-2B56-44EC-8771-29AE090D7B53}" type="presParOf" srcId="{C695F9E7-9862-493B-94BE-B32F29F5F7B9}" destId="{DB233014-DC1F-4D00-9FD0-CBE7358B591B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458" cy="49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t" anchorCtr="0" compatLnSpc="1">
            <a:prstTxWarp prst="textNoShape">
              <a:avLst/>
            </a:prstTxWarp>
          </a:bodyPr>
          <a:lstStyle>
            <a:lvl1pPr defTabSz="934049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726" y="0"/>
            <a:ext cx="2949458" cy="49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t" anchorCtr="0" compatLnSpc="1">
            <a:prstTxWarp prst="textNoShape">
              <a:avLst/>
            </a:prstTxWarp>
          </a:bodyPr>
          <a:lstStyle>
            <a:lvl1pPr algn="r" defTabSz="934049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7713"/>
            <a:ext cx="662146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99" y="4721821"/>
            <a:ext cx="5447993" cy="4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2041"/>
            <a:ext cx="2949458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b" anchorCtr="0" compatLnSpc="1">
            <a:prstTxWarp prst="textNoShape">
              <a:avLst/>
            </a:prstTxWarp>
          </a:bodyPr>
          <a:lstStyle>
            <a:lvl1pPr defTabSz="934049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726" y="9442041"/>
            <a:ext cx="2949458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92" tIns="46695" rIns="93392" bIns="46695" numCol="1" anchor="b" anchorCtr="0" compatLnSpc="1">
            <a:prstTxWarp prst="textNoShape">
              <a:avLst/>
            </a:prstTxWarp>
          </a:bodyPr>
          <a:lstStyle>
            <a:lvl1pPr algn="r" defTabSz="931727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03D825-286A-43BA-8325-B9AC7C78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01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493514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22C39A3-C713-4A8D-B05F-6EA33336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142844" y="1357304"/>
            <a:ext cx="885831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900" b="1" dirty="0" smtClean="0">
              <a:latin typeface="+mn-lt"/>
            </a:endParaRPr>
          </a:p>
          <a:p>
            <a:pPr algn="ctr"/>
            <a:r>
              <a:rPr lang="ru-RU" sz="3200" b="1" dirty="0" smtClean="0"/>
              <a:t>Применение положений антимонопольного законодательства в отношении владельцев </a:t>
            </a:r>
            <a:r>
              <a:rPr lang="ru-RU" sz="3200" b="1" dirty="0" err="1" smtClean="0"/>
              <a:t>электросетевого</a:t>
            </a:r>
            <a:r>
              <a:rPr lang="ru-RU" sz="3200" b="1" dirty="0" smtClean="0"/>
              <a:t> хозяйства, не являющихся территориальными сетевыми организациями</a:t>
            </a:r>
            <a:endParaRPr lang="ru-RU" b="1" dirty="0" smtClean="0">
              <a:latin typeface="+mn-lt"/>
            </a:endParaRPr>
          </a:p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Смирнова Ольга –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главный специалист-эксперт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отдела ограничения 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монополистической деятельности 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Свердловского УФАС России</a:t>
            </a:r>
          </a:p>
          <a:p>
            <a:pPr algn="ctr"/>
            <a:r>
              <a:rPr lang="ru-RU" altLang="ru-RU" b="1" dirty="0" smtClean="0">
                <a:latin typeface="+mn-lt"/>
              </a:rPr>
              <a:t>Екатеринбург, 14.12.2017</a:t>
            </a:r>
            <a:endParaRPr lang="ru-RU" altLang="ru-RU" b="1" dirty="0">
              <a:latin typeface="+mn-lt"/>
            </a:endParaRPr>
          </a:p>
          <a:p>
            <a:endParaRPr lang="ru-RU" altLang="ru-RU" sz="1600" b="1" dirty="0"/>
          </a:p>
          <a:p>
            <a:endParaRPr lang="ru-RU" altLang="ru-RU" sz="33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altLang="ru-RU" sz="33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r">
              <a:spcAft>
                <a:spcPts val="0"/>
              </a:spcAft>
            </a:pPr>
            <a:endParaRPr lang="ru-RU" altLang="ru-RU" sz="2000" b="1" dirty="0">
              <a:solidFill>
                <a:srgbClr val="008080"/>
              </a:solidFill>
              <a:latin typeface="Arial" pitchFamily="34" charset="0"/>
            </a:endParaRPr>
          </a:p>
          <a:p>
            <a:endParaRPr lang="ru-RU" altLang="ru-RU" sz="30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714362"/>
            <a:ext cx="8715436" cy="4143404"/>
          </a:xfrm>
        </p:spPr>
        <p:txBody>
          <a:bodyPr/>
          <a:lstStyle/>
          <a:p>
            <a:pPr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	</a:t>
            </a:r>
          </a:p>
          <a:p>
            <a:pPr algn="ct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СПАСИБО ЗА ВНИМАНИЕ!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www.sverdlovsk.fas.gov.ru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3C9410-9F92-4D34-B0DA-23BF1BA7D9A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1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Нормативные акты, запрещающие препятствование </a:t>
            </a:r>
            <a:r>
              <a:rPr lang="ru-RU" sz="2000" b="1" dirty="0" err="1" smtClean="0">
                <a:solidFill>
                  <a:schemeClr val="tx1"/>
                </a:solidFill>
              </a:rPr>
              <a:t>перетоку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714363"/>
          <a:ext cx="91440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8860"/>
                <a:gridCol w="6715140"/>
              </a:tblGrid>
              <a:tr h="20002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Федеральный закон от 26.03.2003 </a:t>
                      </a:r>
                    </a:p>
                    <a:p>
                      <a:pPr algn="ctr"/>
                      <a:r>
                        <a:rPr lang="ru-RU" dirty="0" smtClean="0"/>
                        <a:t>№ 35-ФЗ </a:t>
                      </a:r>
                    </a:p>
                    <a:p>
                      <a:pPr algn="ctr"/>
                      <a:r>
                        <a:rPr lang="ru-RU" dirty="0" smtClean="0"/>
                        <a:t>«Об электроэнергетике»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абз</a:t>
                      </a:r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3 п. 4 ст. 26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сетевая организация или иной владелец объектов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электросетевого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хозяйства, к которым в надлежащем </a:t>
                      </a: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порядке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технологически присоединены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энергопринимающие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устройства или объекты электроэнергетики, не вправе препятствовать передаче электрической энергии на указанные устройства или объекты и (или) от указанных устройств или объектов, в том числе заключению в отношении указанных устройств или объектов договоров купли-продажи электрической энергии, договоров энергоснабжения, договоров оказания услуг по передаче электрической энергии.</a:t>
                      </a:r>
                      <a:endParaRPr lang="ru-RU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2071697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недискриминационного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доступа к услугам по передаче электрической энергии и оказания этих услуг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утв. постановлением Правительства РФ от 27.12.2004 № 861)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п. 6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собственники и иные законные владельцы объектов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электросетевого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хозяйства, через которые опосредованно присоединено к электрическим сетям сетевой организации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энергопринимающее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устройство потребителя, не вправе препятствовать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перетоку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через их объекты электрической энергии для такого потребителя и требовать за это оплату.</a:t>
                      </a:r>
                      <a:endParaRPr lang="ru-RU" sz="14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43694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Что такое опосредованное присоединение?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8"/>
            <a:ext cx="4857784" cy="3929089"/>
          </a:xfrm>
        </p:spPr>
        <p:txBody>
          <a:bodyPr/>
          <a:lstStyle/>
          <a:p>
            <a:pPr indent="45000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Под опосредованным присоединением, согласно п. 5 Правил № 861, понимается присоединение </a:t>
            </a:r>
            <a:r>
              <a:rPr lang="ru-RU" sz="1800" dirty="0" err="1" smtClean="0">
                <a:solidFill>
                  <a:schemeClr val="tx1"/>
                </a:solidFill>
              </a:rPr>
              <a:t>энергопринимающих</a:t>
            </a:r>
            <a:r>
              <a:rPr lang="ru-RU" sz="1800" dirty="0" smtClean="0">
                <a:solidFill>
                  <a:schemeClr val="tx1"/>
                </a:solidFill>
              </a:rPr>
              <a:t> устройств потребителя электрической энергии к электрическим сетям сетевой организации через энергетические установки производителей электрической энергии либо объекты </a:t>
            </a:r>
            <a:r>
              <a:rPr lang="ru-RU" sz="1800" dirty="0" err="1" smtClean="0">
                <a:solidFill>
                  <a:schemeClr val="tx1"/>
                </a:solidFill>
              </a:rPr>
              <a:t>электросетевого</a:t>
            </a:r>
            <a:r>
              <a:rPr lang="ru-RU" sz="1800" dirty="0" smtClean="0">
                <a:solidFill>
                  <a:schemeClr val="tx1"/>
                </a:solidFill>
              </a:rPr>
              <a:t> хозяйства лиц, не оказывающих услуги по передаче электрической энергии, или бесхозяйные объекты </a:t>
            </a:r>
            <a:r>
              <a:rPr lang="ru-RU" sz="1800" dirty="0" err="1" smtClean="0">
                <a:solidFill>
                  <a:schemeClr val="tx1"/>
                </a:solidFill>
              </a:rPr>
              <a:t>электросетевого</a:t>
            </a:r>
            <a:r>
              <a:rPr lang="ru-RU" sz="1800" dirty="0" smtClean="0">
                <a:solidFill>
                  <a:schemeClr val="tx1"/>
                </a:solidFill>
              </a:rPr>
              <a:t> хозяйства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71552"/>
            <a:ext cx="3933826" cy="344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365508"/>
          </a:xfrm>
        </p:spPr>
        <p:txBody>
          <a:bodyPr/>
          <a:lstStyle/>
          <a:p>
            <a:r>
              <a:rPr lang="ru-RU" sz="2000" b="1" smtClean="0">
                <a:solidFill>
                  <a:schemeClr val="tx1"/>
                </a:solidFill>
              </a:rPr>
              <a:t>Обязательное </a:t>
            </a:r>
            <a:r>
              <a:rPr lang="ru-RU" sz="2000" b="1" dirty="0" smtClean="0">
                <a:solidFill>
                  <a:schemeClr val="tx1"/>
                </a:solidFill>
              </a:rPr>
              <a:t>наличие технологического присоединения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642924"/>
          <a:ext cx="9144000" cy="428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694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Документы, подтверждающие факт технологического присоединения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62"/>
            <a:ext cx="8858312" cy="4214842"/>
          </a:xfrm>
        </p:spPr>
        <p:txBody>
          <a:bodyPr/>
          <a:lstStyle/>
          <a:p>
            <a:pPr indent="45000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Согласно п. 2 Правил № 861 </a:t>
            </a:r>
            <a:r>
              <a:rPr lang="ru-RU" sz="2000" b="1" dirty="0" smtClean="0">
                <a:solidFill>
                  <a:schemeClr val="tx1"/>
                </a:solidFill>
              </a:rPr>
              <a:t>документы о технологическом присоединении</a:t>
            </a:r>
            <a:r>
              <a:rPr lang="ru-RU" sz="2000" dirty="0" smtClean="0">
                <a:solidFill>
                  <a:schemeClr val="tx1"/>
                </a:solidFill>
              </a:rPr>
              <a:t> - документы, составляемые (составленные) в процессе технологического присоединения (после завершения технологического присоединения) </a:t>
            </a:r>
            <a:r>
              <a:rPr lang="ru-RU" sz="2000" dirty="0" err="1" smtClean="0">
                <a:solidFill>
                  <a:schemeClr val="tx1"/>
                </a:solidFill>
              </a:rPr>
              <a:t>энергопринимающих</a:t>
            </a:r>
            <a:r>
              <a:rPr lang="ru-RU" sz="2000" dirty="0" smtClean="0">
                <a:solidFill>
                  <a:schemeClr val="tx1"/>
                </a:solidFill>
              </a:rPr>
              <a:t> устройств (объектов электроэнергетики) к объектам </a:t>
            </a:r>
            <a:r>
              <a:rPr lang="ru-RU" sz="2000" dirty="0" err="1" smtClean="0">
                <a:solidFill>
                  <a:schemeClr val="tx1"/>
                </a:solidFill>
              </a:rPr>
              <a:t>электросетевого</a:t>
            </a:r>
            <a:r>
              <a:rPr lang="ru-RU" sz="2000" dirty="0" smtClean="0">
                <a:solidFill>
                  <a:schemeClr val="tx1"/>
                </a:solidFill>
              </a:rPr>
              <a:t> хозяйства, в том числе:</a:t>
            </a:r>
          </a:p>
          <a:p>
            <a:pPr indent="450000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indent="450000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технические условия;</a:t>
            </a:r>
          </a:p>
          <a:p>
            <a:pPr indent="450000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акт об осуществлении технологического присоединения;</a:t>
            </a:r>
          </a:p>
          <a:p>
            <a:pPr indent="450000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акт разграничения балансовой принадлежности электросетей;</a:t>
            </a:r>
          </a:p>
          <a:p>
            <a:pPr indent="450000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акт разграничения эксплуатационной ответственности сторон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62"/>
            <a:ext cx="8858312" cy="1643074"/>
          </a:xfrm>
        </p:spPr>
        <p:txBody>
          <a:bodyPr/>
          <a:lstStyle/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indent="45000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За нарушение собственником или иным законным владельцем объекта </a:t>
            </a:r>
            <a:r>
              <a:rPr lang="ru-RU" sz="2000" dirty="0" err="1" smtClean="0">
                <a:solidFill>
                  <a:schemeClr val="tx1"/>
                </a:solidFill>
              </a:rPr>
              <a:t>электросетевого</a:t>
            </a:r>
            <a:r>
              <a:rPr lang="ru-RU" sz="2000" dirty="0" smtClean="0">
                <a:solidFill>
                  <a:schemeClr val="tx1"/>
                </a:solidFill>
              </a:rPr>
              <a:t> хозяйства правил </a:t>
            </a:r>
            <a:r>
              <a:rPr lang="ru-RU" sz="2000" dirty="0" err="1" smtClean="0">
                <a:solidFill>
                  <a:schemeClr val="tx1"/>
                </a:solidFill>
              </a:rPr>
              <a:t>недискриминационного</a:t>
            </a:r>
            <a:r>
              <a:rPr lang="ru-RU" sz="2000" dirty="0" smtClean="0">
                <a:solidFill>
                  <a:schemeClr val="tx1"/>
                </a:solidFill>
              </a:rPr>
              <a:t> доступа к услугам по передаче электрической энергии ст. 9.21 </a:t>
            </a:r>
            <a:r>
              <a:rPr lang="ru-RU" sz="2000" dirty="0" err="1" smtClean="0">
                <a:solidFill>
                  <a:schemeClr val="tx1"/>
                </a:solidFill>
              </a:rPr>
              <a:t>КоАП</a:t>
            </a:r>
            <a:r>
              <a:rPr lang="ru-RU" sz="2000" dirty="0" smtClean="0">
                <a:solidFill>
                  <a:schemeClr val="tx1"/>
                </a:solidFill>
              </a:rPr>
              <a:t> РФ установлена административная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200" dirty="0" smtClean="0"/>
          </a:p>
          <a:p>
            <a:pPr marL="0" indent="457200">
              <a:spcBef>
                <a:spcPts val="0"/>
              </a:spcBef>
              <a:buNone/>
            </a:pP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3C9410-9F92-4D34-B0DA-23BF1BA7D9A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latin typeface="+mj-lt"/>
              </a:rPr>
              <a:t>Ответственность</a:t>
            </a:r>
            <a:endParaRPr lang="ru-RU" b="1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4" y="2500312"/>
          <a:ext cx="8858311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086"/>
                <a:gridCol w="2530955"/>
                <a:gridCol w="2563817"/>
                <a:gridCol w="2357453"/>
              </a:tblGrid>
              <a:tr h="285752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Статья КоАП РФ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Субъект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Размер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86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должностное лицо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юридическое лицо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41">
                <a:tc>
                  <a:txBody>
                    <a:bodyPr/>
                    <a:lstStyle/>
                    <a:p>
                      <a:r>
                        <a:rPr lang="ru-RU" dirty="0" smtClean="0"/>
                        <a:t>ч. 1 ст. 9.21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субъект естественной монополии либо собственник или иной законный владелец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– 40 тыс.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– 500 тыс.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ч. 2 ст. 9.21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10 -50 тыс. руб.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либо дисквалификация на срок до трех лет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</a:t>
                      </a:r>
                      <a:r>
                        <a:rPr lang="ru-RU" baseline="0" dirty="0" smtClean="0"/>
                        <a:t> – 1000 тыс.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42859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Пример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14362"/>
            <a:ext cx="9144000" cy="4214842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По распоряжению Председателя правления ГЭК «Металлург – 27» 22.03.2016  было произведено незаконное отключение от электроснабжения расположенного на территории ГЭК принадлежащего Заявителю гаражного бокса Ве-4014 № 70, в связи с наличием задолженности по оплате членских взносов (</a:t>
            </a:r>
            <a:r>
              <a:rPr lang="ru-RU" sz="1600" dirty="0" err="1" smtClean="0">
                <a:solidFill>
                  <a:schemeClr val="tx1"/>
                </a:solidFill>
              </a:rPr>
              <a:t>взносов</a:t>
            </a:r>
            <a:r>
              <a:rPr lang="ru-RU" sz="1600" dirty="0" smtClean="0">
                <a:solidFill>
                  <a:schemeClr val="tx1"/>
                </a:solidFill>
              </a:rPr>
              <a:t> на содержание общего имущества).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Постановлением от 30.01.2017 по делу № 03-17/1-2017 должностное лицо председателя ГЭК «Металлург – 27» признано виновным в совершении административного правонарушения (ч. 1 ст. 9.21 </a:t>
            </a:r>
            <a:r>
              <a:rPr lang="ru-RU" sz="1600" dirty="0" err="1" smtClean="0">
                <a:solidFill>
                  <a:schemeClr val="tx1"/>
                </a:solidFill>
              </a:rPr>
              <a:t>КоАП</a:t>
            </a:r>
            <a:r>
              <a:rPr lang="ru-RU" sz="1600" dirty="0" smtClean="0">
                <a:solidFill>
                  <a:schemeClr val="tx1"/>
                </a:solidFill>
              </a:rPr>
              <a:t> РФ), и ему назначено административное наказание в виде административного штрафа в размере десять тысяч рублей. Постановление было обжаловано в суд.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Решением </a:t>
            </a:r>
            <a:r>
              <a:rPr lang="ru-RU" sz="1600" dirty="0" err="1" smtClean="0">
                <a:solidFill>
                  <a:schemeClr val="tx1"/>
                </a:solidFill>
              </a:rPr>
              <a:t>Верх-Исетского</a:t>
            </a:r>
            <a:r>
              <a:rPr lang="ru-RU" sz="1600" dirty="0" smtClean="0">
                <a:solidFill>
                  <a:schemeClr val="tx1"/>
                </a:solidFill>
              </a:rPr>
              <a:t> районного суда г. Екатеринбурга от 07.07.2017 по делу №12-231/2017, Свердловского областного суда от 20.09.2017 по делу № 72-1151/2017, постановление оставлено без изменения.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Представлением от 30.01.2017 гаражно-эксплуатационному кооперативу «Металлург -27» принять все зависящие от него меры по устранению причин и условий, способствовавших совершению административного правонарушения подсоединения гаражного бокса, № 91 к электросети и подписания с его собственником  акта разграничения балансовой принадлежности электрических сетей.</a:t>
            </a:r>
          </a:p>
          <a:p>
            <a:pPr marL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3C9410-9F92-4D34-B0DA-23BF1BA7D9A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50838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Пример 2</a:t>
            </a:r>
            <a:endParaRPr lang="ru-RU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3C9410-9F92-4D34-B0DA-23BF1BA7D9A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714362"/>
            <a:ext cx="9286908" cy="4214842"/>
          </a:xfrm>
        </p:spPr>
        <p:txBody>
          <a:bodyPr/>
          <a:lstStyle/>
          <a:p>
            <a:pPr marL="0" indent="450000"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На </a:t>
            </a:r>
            <a:r>
              <a:rPr lang="ru-RU" sz="1500" dirty="0" err="1" smtClean="0">
                <a:solidFill>
                  <a:schemeClr val="tx1"/>
                </a:solidFill>
              </a:rPr>
              <a:t>энергопринимающие</a:t>
            </a:r>
            <a:r>
              <a:rPr lang="ru-RU" sz="1500" dirty="0" smtClean="0">
                <a:solidFill>
                  <a:schemeClr val="tx1"/>
                </a:solidFill>
              </a:rPr>
              <a:t> устройства производственного корпуса ИП Панова Д.А. 27.01.2017 была прекращена подача электрической энергии. Электроснабжение участка производилось от трансформаторной подстанции АО «Остров», выделенного из состава ЗАО «Промтовары»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Прекращение электроснабжения произошло в результате повреждения подземной кабельной линии при проведении работ на участке, принадлежащем ЗАО «Промтовары».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Постановлениями от 16.10.2017 по делам № 03-17/89-2017 и № 03-17/34-2017 ЗАО «Промтовары» и АО «Остров» признаны виновными в совершении административного правонарушения, (ч. 1 ст. 9.21 </a:t>
            </a:r>
            <a:r>
              <a:rPr lang="ru-RU" sz="1500" dirty="0" err="1" smtClean="0">
                <a:solidFill>
                  <a:schemeClr val="tx1"/>
                </a:solidFill>
              </a:rPr>
              <a:t>КоАП</a:t>
            </a:r>
            <a:r>
              <a:rPr lang="ru-RU" sz="1500" dirty="0" smtClean="0">
                <a:solidFill>
                  <a:schemeClr val="tx1"/>
                </a:solidFill>
              </a:rPr>
              <a:t> РФ), и им назначено административное наказание в виде административных штрафов в совокупном размере двести двадцать тысяч рублей.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Обществам выданы представления. ЗАО «Промтовары» надлежит принять все зависящие от него меры по устранению причин и условий, способствовавших совершению административного правонарушения путем восстановления подземной кабельной линии и оказания содействия АО «Остров» в выполнении им представления по делу от 16.10.2017 по делу № 03-17/34-2017.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В свою очередь АО «Остров» надлежит принять все зависящие от него меры по устранению причин и условий, способствовавших совершению административного правонарушения, а также подписать с ИП Пановым Д.А. акт разграничения балансовой принадлежности электрических сетей.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sz="1500" dirty="0" smtClean="0">
                <a:solidFill>
                  <a:schemeClr val="tx1"/>
                </a:solidFill>
              </a:rPr>
              <a:t>Общества обратились в суд.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857238"/>
            <a:ext cx="8715436" cy="4000528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	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3C9410-9F92-4D34-B0DA-23BF1BA7D9A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 smtClean="0">
                <a:latin typeface="+mj-lt"/>
              </a:rPr>
              <a:t>Пример 3</a:t>
            </a:r>
            <a:endParaRPr lang="ru-RU" sz="22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714362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/>
            <a:r>
              <a:rPr lang="ru-RU" sz="2000" dirty="0" smtClean="0"/>
              <a:t>ООО «Управление недвижимостью» 16.01.2017 была прекращена подача электрической энергии на </a:t>
            </a:r>
            <a:r>
              <a:rPr lang="ru-RU" sz="2000" dirty="0" err="1" smtClean="0"/>
              <a:t>энергопринимающие</a:t>
            </a:r>
            <a:r>
              <a:rPr lang="ru-RU" sz="2000" dirty="0" smtClean="0"/>
              <a:t> устройства ООО «</a:t>
            </a:r>
            <a:r>
              <a:rPr lang="ru-RU" sz="2000" dirty="0" err="1" smtClean="0"/>
              <a:t>Бинс-Плюс</a:t>
            </a:r>
            <a:r>
              <a:rPr lang="ru-RU" sz="2000" dirty="0" smtClean="0"/>
              <a:t>».</a:t>
            </a:r>
          </a:p>
          <a:p>
            <a:pPr indent="450000" algn="just"/>
            <a:r>
              <a:rPr lang="ru-RU" sz="2000" dirty="0" smtClean="0"/>
              <a:t>Между ООО «Управление недвижимостью» и ООО «</a:t>
            </a:r>
            <a:r>
              <a:rPr lang="ru-RU" sz="2000" dirty="0" err="1" smtClean="0"/>
              <a:t>Бинс-Плюс</a:t>
            </a:r>
            <a:r>
              <a:rPr lang="ru-RU" sz="2000" dirty="0" smtClean="0"/>
              <a:t>» 09.12.2013 года составлен акт разграничения балансовой принадлежности и </a:t>
            </a:r>
            <a:r>
              <a:rPr lang="ru-RU" sz="2000" dirty="0" err="1" smtClean="0"/>
              <a:t>экссплуатационной</a:t>
            </a:r>
            <a:r>
              <a:rPr lang="ru-RU" sz="2000" dirty="0" smtClean="0"/>
              <a:t> ответственности. </a:t>
            </a:r>
          </a:p>
          <a:p>
            <a:pPr indent="450000"/>
            <a:r>
              <a:rPr lang="ru-RU" sz="2000" dirty="0" smtClean="0"/>
              <a:t>Материалами, подтверждено надлежащее технологическое присоединение ООО «</a:t>
            </a:r>
            <a:r>
              <a:rPr lang="ru-RU" sz="2000" dirty="0" err="1" smtClean="0"/>
              <a:t>Бинс-Плюс</a:t>
            </a:r>
            <a:r>
              <a:rPr lang="ru-RU" sz="2000" dirty="0" smtClean="0"/>
              <a:t>» к сетям ООО «Управление недвижимостью».</a:t>
            </a:r>
          </a:p>
          <a:p>
            <a:pPr indent="450000"/>
            <a:r>
              <a:rPr lang="ru-RU" sz="2000" dirty="0" smtClean="0"/>
              <a:t>ООО «Управление недвижимостью» признано виновным в совершении административного правонарушения (ч. 1 ст. 9.21 </a:t>
            </a:r>
            <a:r>
              <a:rPr lang="ru-RU" sz="2000" dirty="0" err="1" smtClean="0"/>
              <a:t>КоАП</a:t>
            </a:r>
            <a:r>
              <a:rPr lang="ru-RU" sz="2000" dirty="0" smtClean="0"/>
              <a:t> РФ), ему назначено административное наказание в виде административного штрафа в размере сто тысяч рублей.</a:t>
            </a:r>
          </a:p>
          <a:p>
            <a:pPr indent="457200"/>
            <a:endParaRPr lang="ru-RU" sz="1800" dirty="0" smtClean="0">
              <a:latin typeface="+mn-lt"/>
            </a:endParaRPr>
          </a:p>
          <a:p>
            <a:pPr indent="457200"/>
            <a:endParaRPr lang="ru-RU" sz="1800" dirty="0" smtClean="0">
              <a:latin typeface="+mn-lt"/>
            </a:endParaRPr>
          </a:p>
          <a:p>
            <a:pPr indent="457200"/>
            <a:endParaRPr lang="ru-RU" sz="1800" dirty="0">
              <a:latin typeface="+mn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9124" y="4000510"/>
            <a:ext cx="185738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ООО «Управление недвижимостью</a:t>
            </a:r>
            <a:r>
              <a:rPr lang="ru-RU" dirty="0" smtClean="0">
                <a:solidFill>
                  <a:schemeClr val="tx1"/>
                </a:solidFill>
              </a:rPr>
              <a:t>» (</a:t>
            </a:r>
            <a:r>
              <a:rPr lang="ru-RU" dirty="0" smtClean="0">
                <a:solidFill>
                  <a:schemeClr val="tx1"/>
                </a:solidFill>
              </a:rPr>
              <a:t>иной собственник)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4000510"/>
            <a:ext cx="164307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ООО «</a:t>
            </a:r>
            <a:r>
              <a:rPr lang="ru-RU" dirty="0" err="1" smtClean="0">
                <a:solidFill>
                  <a:schemeClr val="tx1"/>
                </a:solidFill>
              </a:rPr>
              <a:t>Бинс-Плюс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потребитель)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43042" y="400051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ООО «</a:t>
            </a:r>
            <a:r>
              <a:rPr lang="ru-RU" dirty="0" err="1" smtClean="0">
                <a:solidFill>
                  <a:schemeClr val="tx1"/>
                </a:solidFill>
              </a:rPr>
              <a:t>ПромЭлектроСети</a:t>
            </a:r>
            <a:r>
              <a:rPr lang="ru-RU" dirty="0" smtClean="0">
                <a:solidFill>
                  <a:schemeClr val="tx1"/>
                </a:solidFill>
              </a:rPr>
              <a:t>» (иной собственник)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10" idx="3"/>
            <a:endCxn id="8" idx="1"/>
          </p:cNvCxnSpPr>
          <p:nvPr/>
        </p:nvCxnSpPr>
        <p:spPr>
          <a:xfrm>
            <a:off x="3643306" y="4357700"/>
            <a:ext cx="78581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3"/>
            <a:endCxn id="9" idx="1"/>
          </p:cNvCxnSpPr>
          <p:nvPr/>
        </p:nvCxnSpPr>
        <p:spPr>
          <a:xfrm>
            <a:off x="6286512" y="4357700"/>
            <a:ext cx="107157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Умножение 26"/>
          <p:cNvSpPr/>
          <p:nvPr/>
        </p:nvSpPr>
        <p:spPr>
          <a:xfrm>
            <a:off x="6500826" y="4143386"/>
            <a:ext cx="357190" cy="35719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23787</TotalTime>
  <Words>984</Words>
  <Application>Microsoft Office PowerPoint</Application>
  <PresentationFormat>Экран (16:9)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Нормативные акты, запрещающие препятствование перетоку.</vt:lpstr>
      <vt:lpstr>Что такое опосредованное присоединение?</vt:lpstr>
      <vt:lpstr>Обязательное наличие технологического присоединения</vt:lpstr>
      <vt:lpstr>Документы, подтверждающие факт технологического присоединения</vt:lpstr>
      <vt:lpstr>Слайд 6</vt:lpstr>
      <vt:lpstr>Пример 1</vt:lpstr>
      <vt:lpstr>Пример 2</vt:lpstr>
      <vt:lpstr>Слайд 9</vt:lpstr>
      <vt:lpstr>Слайд 10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to66-selezneva</cp:lastModifiedBy>
  <cp:revision>1400</cp:revision>
  <cp:lastPrinted>2017-07-06T12:25:37Z</cp:lastPrinted>
  <dcterms:created xsi:type="dcterms:W3CDTF">2012-02-14T15:20:51Z</dcterms:created>
  <dcterms:modified xsi:type="dcterms:W3CDTF">2017-12-12T10:23:48Z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