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0" r:id="rId2"/>
    <p:sldId id="451" r:id="rId3"/>
    <p:sldId id="445" r:id="rId4"/>
    <p:sldId id="474" r:id="rId5"/>
    <p:sldId id="472" r:id="rId6"/>
    <p:sldId id="468" r:id="rId7"/>
    <p:sldId id="455" r:id="rId8"/>
    <p:sldId id="456" r:id="rId9"/>
    <p:sldId id="460" r:id="rId10"/>
    <p:sldId id="473" r:id="rId11"/>
    <p:sldId id="383" r:id="rId1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eva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  <a:srgbClr val="FF9F9F"/>
    <a:srgbClr val="2D0EE8"/>
    <a:srgbClr val="FFFFCC"/>
    <a:srgbClr val="66FFFF"/>
    <a:srgbClr val="FFFF00"/>
    <a:srgbClr val="660066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84" autoAdjust="0"/>
    <p:restoredTop sz="94260" autoAdjust="0"/>
  </p:normalViewPr>
  <p:slideViewPr>
    <p:cSldViewPr snapToGrid="0">
      <p:cViewPr varScale="1">
        <p:scale>
          <a:sx n="86" d="100"/>
          <a:sy n="86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32109-B836-4495-A7B0-B6B92882EA3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F6A7BE-1050-4724-954B-1122924B3190}">
      <dgm:prSet phldrT="[Текст]" custT="1"/>
      <dgm:spPr>
        <a:solidFill>
          <a:srgbClr val="92D050"/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Подпункт 3 пункта 8 статьи 39.11 ЗК РФ  </a:t>
          </a:r>
        </a:p>
        <a:p>
          <a:pPr algn="l"/>
          <a:r>
            <a:rPr lang="ru-RU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Неуказание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извещении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проведении открытого аукциона на заключение договора аренды земельного участка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сведений о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предельных параметров разрешенного строительства, реконструкции.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4594DB-4381-4AC3-9A60-238BA69C5471}" type="parTrans" cxnId="{72A98A58-DF05-4A77-A5B4-AC4DBBAFB2CD}">
      <dgm:prSet/>
      <dgm:spPr/>
      <dgm:t>
        <a:bodyPr/>
        <a:lstStyle/>
        <a:p>
          <a:endParaRPr lang="ru-RU"/>
        </a:p>
      </dgm:t>
    </dgm:pt>
    <dgm:pt modelId="{F61A0885-1649-4DB3-91B9-681C58778B26}" type="sibTrans" cxnId="{72A98A58-DF05-4A77-A5B4-AC4DBBAFB2CD}">
      <dgm:prSet/>
      <dgm:spPr/>
      <dgm:t>
        <a:bodyPr/>
        <a:lstStyle/>
        <a:p>
          <a:endParaRPr lang="ru-RU"/>
        </a:p>
      </dgm:t>
    </dgm:pt>
    <dgm:pt modelId="{31700B17-6653-4176-B9C7-B7FF870B74C7}">
      <dgm:prSet phldrT="[Текст]" custT="1"/>
      <dgm:spPr>
        <a:solidFill>
          <a:srgbClr val="92D050"/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Подпункт 5 пункта 8 ст. 39.11 ЗК РФ </a:t>
          </a:r>
        </a:p>
        <a:p>
          <a:pPr algn="l"/>
          <a:r>
            <a:rPr lang="ru-RU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Неуказание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извещении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проведении открытого аукциона на заключение договора аренды земельного участка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сведений о всех видах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разрешенного использования земельного участка.</a:t>
          </a:r>
        </a:p>
        <a:p>
          <a:pPr algn="l"/>
          <a:r>
            <a: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А60-10670/2017</a:t>
          </a:r>
          <a:endParaRPr lang="ru-RU" sz="14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9F3E52-4F3C-47E2-85F3-9D5E774B1122}" type="parTrans" cxnId="{34176019-C5CF-4650-AE15-4A5DD264C3F9}">
      <dgm:prSet/>
      <dgm:spPr/>
      <dgm:t>
        <a:bodyPr/>
        <a:lstStyle/>
        <a:p>
          <a:endParaRPr lang="ru-RU"/>
        </a:p>
      </dgm:t>
    </dgm:pt>
    <dgm:pt modelId="{9AFBA028-B3DF-4429-93E5-A8C0941D0606}" type="sibTrans" cxnId="{34176019-C5CF-4650-AE15-4A5DD264C3F9}">
      <dgm:prSet/>
      <dgm:spPr/>
      <dgm:t>
        <a:bodyPr/>
        <a:lstStyle/>
        <a:p>
          <a:endParaRPr lang="ru-RU"/>
        </a:p>
      </dgm:t>
    </dgm:pt>
    <dgm:pt modelId="{20DEBC88-A898-4501-8E9A-D95741F42AD3}">
      <dgm:prSet phldrT="[Текст]" custT="1"/>
      <dgm:spPr>
        <a:solidFill>
          <a:srgbClr val="92D050"/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Подпункт  4 пункта 21 статьи 39.11 ЗК РФ </a:t>
          </a:r>
        </a:p>
        <a:p>
          <a:pPr algn="l"/>
          <a:r>
            <a:rPr lang="ru-RU" sz="14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Неуказание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извещении о проведении открытого аукциона на заключение договора аренды земельного участка сведений о технических условиях подключения (технологического присоединения) объекта капитального строительства к сетям инженерно-технического обеспечения.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642A35-4397-4877-B328-C37092AA26DC}" type="parTrans" cxnId="{0C50B164-51E7-4FBD-AFA1-836D9C0AB37D}">
      <dgm:prSet/>
      <dgm:spPr/>
      <dgm:t>
        <a:bodyPr/>
        <a:lstStyle/>
        <a:p>
          <a:endParaRPr lang="ru-RU"/>
        </a:p>
      </dgm:t>
    </dgm:pt>
    <dgm:pt modelId="{59B85F2B-F730-45AB-BD4D-6C75398B6DA2}" type="sibTrans" cxnId="{0C50B164-51E7-4FBD-AFA1-836D9C0AB37D}">
      <dgm:prSet/>
      <dgm:spPr/>
      <dgm:t>
        <a:bodyPr/>
        <a:lstStyle/>
        <a:p>
          <a:endParaRPr lang="ru-RU"/>
        </a:p>
      </dgm:t>
    </dgm:pt>
    <dgm:pt modelId="{BFF67E86-1C37-4B61-9250-C741BB633EF8}" type="pres">
      <dgm:prSet presAssocID="{7BF32109-B836-4495-A7B0-B6B92882EA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4C762-1168-4959-B2AA-A0B6FEB973F1}" type="pres">
      <dgm:prSet presAssocID="{21F6A7BE-1050-4724-954B-1122924B3190}" presName="node" presStyleLbl="node1" presStyleIdx="0" presStyleCnt="3" custLinFactNeighborX="15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09D17-2A9F-494C-9478-A5077184FD2B}" type="pres">
      <dgm:prSet presAssocID="{F61A0885-1649-4DB3-91B9-681C58778B26}" presName="sibTrans" presStyleCnt="0"/>
      <dgm:spPr/>
    </dgm:pt>
    <dgm:pt modelId="{E5CEC458-8446-4AD5-BDBB-07BA0E3A1654}" type="pres">
      <dgm:prSet presAssocID="{31700B17-6653-4176-B9C7-B7FF870B74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4228D-122C-4C4D-8DED-81EDCB85F96C}" type="pres">
      <dgm:prSet presAssocID="{9AFBA028-B3DF-4429-93E5-A8C0941D0606}" presName="sibTrans" presStyleCnt="0"/>
      <dgm:spPr/>
    </dgm:pt>
    <dgm:pt modelId="{E7C5BE8E-266C-46B3-BECA-0651FCB46E7F}" type="pres">
      <dgm:prSet presAssocID="{20DEBC88-A898-4501-8E9A-D95741F42AD3}" presName="node" presStyleLbl="node1" presStyleIdx="2" presStyleCnt="3" custLinFactNeighborX="-68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DA8AD2-D03F-4EC8-A2C8-6D7520FE12F8}" type="presOf" srcId="{21F6A7BE-1050-4724-954B-1122924B3190}" destId="{E3F4C762-1168-4959-B2AA-A0B6FEB973F1}" srcOrd="0" destOrd="0" presId="urn:microsoft.com/office/officeart/2005/8/layout/hList6"/>
    <dgm:cxn modelId="{B9C55570-C598-49E2-ABD3-3EF42442E905}" type="presOf" srcId="{7BF32109-B836-4495-A7B0-B6B92882EA3D}" destId="{BFF67E86-1C37-4B61-9250-C741BB633EF8}" srcOrd="0" destOrd="0" presId="urn:microsoft.com/office/officeart/2005/8/layout/hList6"/>
    <dgm:cxn modelId="{34176019-C5CF-4650-AE15-4A5DD264C3F9}" srcId="{7BF32109-B836-4495-A7B0-B6B92882EA3D}" destId="{31700B17-6653-4176-B9C7-B7FF870B74C7}" srcOrd="1" destOrd="0" parTransId="{129F3E52-4F3C-47E2-85F3-9D5E774B1122}" sibTransId="{9AFBA028-B3DF-4429-93E5-A8C0941D0606}"/>
    <dgm:cxn modelId="{E65CDD9D-6906-4E83-B43A-283B27E37605}" type="presOf" srcId="{31700B17-6653-4176-B9C7-B7FF870B74C7}" destId="{E5CEC458-8446-4AD5-BDBB-07BA0E3A1654}" srcOrd="0" destOrd="0" presId="urn:microsoft.com/office/officeart/2005/8/layout/hList6"/>
    <dgm:cxn modelId="{70C7BF95-3800-46FD-9E7E-3C67C9CD5E2D}" type="presOf" srcId="{20DEBC88-A898-4501-8E9A-D95741F42AD3}" destId="{E7C5BE8E-266C-46B3-BECA-0651FCB46E7F}" srcOrd="0" destOrd="0" presId="urn:microsoft.com/office/officeart/2005/8/layout/hList6"/>
    <dgm:cxn modelId="{72A98A58-DF05-4A77-A5B4-AC4DBBAFB2CD}" srcId="{7BF32109-B836-4495-A7B0-B6B92882EA3D}" destId="{21F6A7BE-1050-4724-954B-1122924B3190}" srcOrd="0" destOrd="0" parTransId="{5A4594DB-4381-4AC3-9A60-238BA69C5471}" sibTransId="{F61A0885-1649-4DB3-91B9-681C58778B26}"/>
    <dgm:cxn modelId="{0C50B164-51E7-4FBD-AFA1-836D9C0AB37D}" srcId="{7BF32109-B836-4495-A7B0-B6B92882EA3D}" destId="{20DEBC88-A898-4501-8E9A-D95741F42AD3}" srcOrd="2" destOrd="0" parTransId="{A7642A35-4397-4877-B328-C37092AA26DC}" sibTransId="{59B85F2B-F730-45AB-BD4D-6C75398B6DA2}"/>
    <dgm:cxn modelId="{48852135-4AFD-48DC-B907-B8F3AFEE1B51}" type="presParOf" srcId="{BFF67E86-1C37-4B61-9250-C741BB633EF8}" destId="{E3F4C762-1168-4959-B2AA-A0B6FEB973F1}" srcOrd="0" destOrd="0" presId="urn:microsoft.com/office/officeart/2005/8/layout/hList6"/>
    <dgm:cxn modelId="{B236AAE0-043A-4168-A7B2-DE21A6CB5156}" type="presParOf" srcId="{BFF67E86-1C37-4B61-9250-C741BB633EF8}" destId="{F3D09D17-2A9F-494C-9478-A5077184FD2B}" srcOrd="1" destOrd="0" presId="urn:microsoft.com/office/officeart/2005/8/layout/hList6"/>
    <dgm:cxn modelId="{AD8E8DD6-2FCE-4DD3-9B7E-F6018392E8AA}" type="presParOf" srcId="{BFF67E86-1C37-4B61-9250-C741BB633EF8}" destId="{E5CEC458-8446-4AD5-BDBB-07BA0E3A1654}" srcOrd="2" destOrd="0" presId="urn:microsoft.com/office/officeart/2005/8/layout/hList6"/>
    <dgm:cxn modelId="{E724A7A6-1D9F-456F-A15A-C9743AC358FF}" type="presParOf" srcId="{BFF67E86-1C37-4B61-9250-C741BB633EF8}" destId="{1B04228D-122C-4C4D-8DED-81EDCB85F96C}" srcOrd="3" destOrd="0" presId="urn:microsoft.com/office/officeart/2005/8/layout/hList6"/>
    <dgm:cxn modelId="{A738A800-AE6F-4134-8A83-51AA3BA89B82}" type="presParOf" srcId="{BFF67E86-1C37-4B61-9250-C741BB633EF8}" destId="{E7C5BE8E-266C-46B3-BECA-0651FCB46E7F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B583F-E5BE-4939-88F1-50975DEBFBA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5C930E-CEC0-4EE1-99A0-C368B9370A7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Часть 1 статьи 31 Закона о концессионных соглашениях  </a:t>
          </a:r>
          <a:endParaRPr lang="ru-RU" dirty="0"/>
        </a:p>
      </dgm:t>
    </dgm:pt>
    <dgm:pt modelId="{8ADF2719-D180-4695-B0E5-6F33C0781733}" type="parTrans" cxnId="{093436C0-D6EE-465D-B3B9-5D881BEFD1B3}">
      <dgm:prSet/>
      <dgm:spPr/>
      <dgm:t>
        <a:bodyPr/>
        <a:lstStyle/>
        <a:p>
          <a:endParaRPr lang="ru-RU"/>
        </a:p>
      </dgm:t>
    </dgm:pt>
    <dgm:pt modelId="{19F6A7AE-8FB0-43C8-8C69-102A577B544E}" type="sibTrans" cxnId="{093436C0-D6EE-465D-B3B9-5D881BEFD1B3}">
      <dgm:prSet/>
      <dgm:spPr/>
      <dgm:t>
        <a:bodyPr/>
        <a:lstStyle/>
        <a:p>
          <a:endParaRPr lang="ru-RU"/>
        </a:p>
      </dgm:t>
    </dgm:pt>
    <dgm:pt modelId="{BEF97DA8-5576-43C9-AB24-F0A259B32804}">
      <dgm:prSet phldrT="[Текст]" custT="1"/>
      <dgm:spPr/>
      <dgm:t>
        <a:bodyPr/>
        <a:lstStyle/>
        <a:p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Неоглашение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Конкурсной комиссией значений содержащихся в конкурсных предложениях условий в соответствии критериями конкурса</a:t>
          </a:r>
          <a:r>
            <a:rPr lang="ru-RU" sz="1200" b="0" dirty="0" smtClean="0">
              <a:solidFill>
                <a:schemeClr val="tx1"/>
              </a:solidFill>
              <a:uFillTx/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/>
        </a:p>
      </dgm:t>
    </dgm:pt>
    <dgm:pt modelId="{26DB673D-27ED-45AB-B84A-C9CFA618FE22}" type="parTrans" cxnId="{3B07A4B1-255B-4F94-85DB-C3A6C112E6A1}">
      <dgm:prSet/>
      <dgm:spPr/>
      <dgm:t>
        <a:bodyPr/>
        <a:lstStyle/>
        <a:p>
          <a:endParaRPr lang="ru-RU"/>
        </a:p>
      </dgm:t>
    </dgm:pt>
    <dgm:pt modelId="{44D3A59B-0EFA-4025-B585-67C02DEA5F29}" type="sibTrans" cxnId="{3B07A4B1-255B-4F94-85DB-C3A6C112E6A1}">
      <dgm:prSet/>
      <dgm:spPr/>
      <dgm:t>
        <a:bodyPr/>
        <a:lstStyle/>
        <a:p>
          <a:endParaRPr lang="ru-RU"/>
        </a:p>
      </dgm:t>
    </dgm:pt>
    <dgm:pt modelId="{44819963-256F-4FD3-9FC8-A0AECA258C8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Пункты 4, 5, 13 части 1 статьи 46, пункт 1 части 1 статьи 45 и пункт 9 части 1 статьи 46 Закона о концессионных соглашениях.</a:t>
          </a:r>
          <a:endParaRPr lang="ru-RU" dirty="0"/>
        </a:p>
      </dgm:t>
    </dgm:pt>
    <dgm:pt modelId="{D3056199-0AD1-4A84-A296-4F0CC8FDA035}" type="parTrans" cxnId="{9E15C8DC-539B-47F1-93EB-10E76EC1F9AD}">
      <dgm:prSet/>
      <dgm:spPr/>
      <dgm:t>
        <a:bodyPr/>
        <a:lstStyle/>
        <a:p>
          <a:endParaRPr lang="ru-RU"/>
        </a:p>
      </dgm:t>
    </dgm:pt>
    <dgm:pt modelId="{02AD417B-CCEB-435A-B405-76AB2202304F}" type="sibTrans" cxnId="{9E15C8DC-539B-47F1-93EB-10E76EC1F9AD}">
      <dgm:prSet/>
      <dgm:spPr/>
      <dgm:t>
        <a:bodyPr/>
        <a:lstStyle/>
        <a:p>
          <a:endParaRPr lang="ru-RU"/>
        </a:p>
      </dgm:t>
    </dgm:pt>
    <dgm:pt modelId="{88080485-4F91-4F65-9652-156B9D9594C2}">
      <dgm:prSet phldrT="[Текст]" custT="1"/>
      <dgm:spPr/>
      <dgm:t>
        <a:bodyPr/>
        <a:lstStyle/>
        <a:p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Неразмещение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подлежащей размещению информации (об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объемах отпуска воды и (или) водоотведения; о ценах на энергетические ресурсы; копии годовой бухгалтерской (финансовой) отчетности; минимально допустимые плановые значения показателей деятельности концессионера; предельные значения критериев конкурса.</a:t>
          </a:r>
          <a:endParaRPr lang="ru-RU" sz="1200" dirty="0"/>
        </a:p>
      </dgm:t>
    </dgm:pt>
    <dgm:pt modelId="{1754CD9C-BBF6-4CBD-A6F4-73E4DD878B27}" type="parTrans" cxnId="{501C92B8-BE77-46B0-899C-9BC07EFD989B}">
      <dgm:prSet/>
      <dgm:spPr/>
      <dgm:t>
        <a:bodyPr/>
        <a:lstStyle/>
        <a:p>
          <a:endParaRPr lang="ru-RU"/>
        </a:p>
      </dgm:t>
    </dgm:pt>
    <dgm:pt modelId="{FA613EDF-F12A-4D43-B57F-183236417D02}" type="sibTrans" cxnId="{501C92B8-BE77-46B0-899C-9BC07EFD989B}">
      <dgm:prSet/>
      <dgm:spPr/>
      <dgm:t>
        <a:bodyPr/>
        <a:lstStyle/>
        <a:p>
          <a:endParaRPr lang="ru-RU"/>
        </a:p>
      </dgm:t>
    </dgm:pt>
    <dgm:pt modelId="{4ED2B670-6516-4E66-9AEB-ACC6659CB8E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Пункт 1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ч.асти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 статьи 32 и подпункт «в» пункта 5 части 1 статьи 23 Закона о концессионных соглашениях.</a:t>
          </a:r>
          <a:endParaRPr lang="ru-RU" dirty="0"/>
        </a:p>
      </dgm:t>
    </dgm:pt>
    <dgm:pt modelId="{442818BB-6DD8-466D-9DB2-16CB0627DB99}" type="parTrans" cxnId="{9A99EFFB-AC91-4F1C-934C-EF24B096A843}">
      <dgm:prSet/>
      <dgm:spPr/>
      <dgm:t>
        <a:bodyPr/>
        <a:lstStyle/>
        <a:p>
          <a:endParaRPr lang="ru-RU"/>
        </a:p>
      </dgm:t>
    </dgm:pt>
    <dgm:pt modelId="{DAFE675C-F660-4DA0-AB6E-618813CF43FD}" type="sibTrans" cxnId="{9A99EFFB-AC91-4F1C-934C-EF24B096A843}">
      <dgm:prSet/>
      <dgm:spPr/>
      <dgm:t>
        <a:bodyPr/>
        <a:lstStyle/>
        <a:p>
          <a:endParaRPr lang="ru-RU"/>
        </a:p>
      </dgm:t>
    </dgm:pt>
    <dgm:pt modelId="{0DA75274-B68B-497B-BA37-AAA134754BD1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Принятие Конкурсной комиссией решения о несоответствии конкурсного предложения требованиям конкурсной документации . </a:t>
          </a:r>
          <a:endParaRPr lang="ru-RU" dirty="0"/>
        </a:p>
      </dgm:t>
    </dgm:pt>
    <dgm:pt modelId="{98A5ACB8-AC31-477A-8072-0413CE635C71}" type="parTrans" cxnId="{FB8D389D-9370-47DA-B213-6633FA099D70}">
      <dgm:prSet/>
      <dgm:spPr/>
      <dgm:t>
        <a:bodyPr/>
        <a:lstStyle/>
        <a:p>
          <a:endParaRPr lang="ru-RU"/>
        </a:p>
      </dgm:t>
    </dgm:pt>
    <dgm:pt modelId="{5B24BDFD-1B96-412E-8E2F-06063C64B4FB}" type="sibTrans" cxnId="{FB8D389D-9370-47DA-B213-6633FA099D70}">
      <dgm:prSet/>
      <dgm:spPr/>
      <dgm:t>
        <a:bodyPr/>
        <a:lstStyle/>
        <a:p>
          <a:endParaRPr lang="ru-RU"/>
        </a:p>
      </dgm:t>
    </dgm:pt>
    <dgm:pt modelId="{D8DFB12E-2479-46ED-AAAE-B1ECEEC67EB2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Конкурсная документация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должна содержать </a:t>
          </a:r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исчерпывающий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перечень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документов и материалов и </a:t>
          </a:r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их представления.</a:t>
          </a:r>
          <a:endParaRPr lang="ru-RU" dirty="0"/>
        </a:p>
      </dgm:t>
    </dgm:pt>
    <dgm:pt modelId="{3FD03B3B-1C64-46A6-8B25-AF4385AC63C8}" type="parTrans" cxnId="{01208979-71F9-486E-8E9B-F9013CBF6E70}">
      <dgm:prSet/>
      <dgm:spPr/>
      <dgm:t>
        <a:bodyPr/>
        <a:lstStyle/>
        <a:p>
          <a:endParaRPr lang="ru-RU"/>
        </a:p>
      </dgm:t>
    </dgm:pt>
    <dgm:pt modelId="{7235DBA9-449E-4350-B4C1-ADAFF64D807B}" type="sibTrans" cxnId="{01208979-71F9-486E-8E9B-F9013CBF6E70}">
      <dgm:prSet/>
      <dgm:spPr/>
      <dgm:t>
        <a:bodyPr/>
        <a:lstStyle/>
        <a:p>
          <a:endParaRPr lang="ru-RU"/>
        </a:p>
      </dgm:t>
    </dgm:pt>
    <dgm:pt modelId="{EE319457-B733-49B2-870F-160378A69614}">
      <dgm:prSet phldrT="[Текст]" custT="1"/>
      <dgm:spPr/>
      <dgm:t>
        <a:bodyPr/>
        <a:lstStyle/>
        <a:p>
          <a:r>
            <a:rPr 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Проблема множественности лиц на стороне </a:t>
          </a:r>
          <a:r>
            <a:rPr lang="ru-RU" sz="1200" b="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концендента</a:t>
          </a:r>
          <a:r>
            <a:rPr 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(включение в состав Конкурсной комиссии представителей разных органов власти).</a:t>
          </a:r>
          <a:endParaRPr lang="ru-RU" sz="1200" dirty="0"/>
        </a:p>
      </dgm:t>
    </dgm:pt>
    <dgm:pt modelId="{0C27CB15-28D0-4766-9639-F91AA68CD945}" type="sibTrans" cxnId="{51A1F81A-221A-47EA-838C-99CD8DEF5DB3}">
      <dgm:prSet/>
      <dgm:spPr/>
      <dgm:t>
        <a:bodyPr/>
        <a:lstStyle/>
        <a:p>
          <a:endParaRPr lang="ru-RU"/>
        </a:p>
      </dgm:t>
    </dgm:pt>
    <dgm:pt modelId="{17D57B97-A5A3-42F2-B296-7F7C59174E0C}" type="parTrans" cxnId="{51A1F81A-221A-47EA-838C-99CD8DEF5DB3}">
      <dgm:prSet/>
      <dgm:spPr/>
      <dgm:t>
        <a:bodyPr/>
        <a:lstStyle/>
        <a:p>
          <a:endParaRPr lang="ru-RU"/>
        </a:p>
      </dgm:t>
    </dgm:pt>
    <dgm:pt modelId="{4956C519-403E-433F-BA47-D230427191E6}" type="pres">
      <dgm:prSet presAssocID="{508B583F-E5BE-4939-88F1-50975DEBFBA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1232C7-AC3C-432F-AFFB-7FD45FA31B45}" type="pres">
      <dgm:prSet presAssocID="{F45C930E-CEC0-4EE1-99A0-C368B9370A76}" presName="circle1" presStyleLbl="node1" presStyleIdx="0" presStyleCnt="3" custLinFactNeighborX="135" custLinFactNeighborY="-1247"/>
      <dgm:spPr>
        <a:solidFill>
          <a:srgbClr val="CC0099"/>
        </a:solidFill>
        <a:ln>
          <a:solidFill>
            <a:srgbClr val="CC0099"/>
          </a:solidFill>
        </a:ln>
      </dgm:spPr>
    </dgm:pt>
    <dgm:pt modelId="{6192362B-95B1-42D2-BADF-6A7789A4A87F}" type="pres">
      <dgm:prSet presAssocID="{F45C930E-CEC0-4EE1-99A0-C368B9370A76}" presName="space" presStyleCnt="0"/>
      <dgm:spPr/>
    </dgm:pt>
    <dgm:pt modelId="{AE0667A8-5C1B-4139-8432-BAE553AFEBFC}" type="pres">
      <dgm:prSet presAssocID="{F45C930E-CEC0-4EE1-99A0-C368B9370A76}" presName="rect1" presStyleLbl="alignAcc1" presStyleIdx="0" presStyleCnt="3" custLinFactNeighborX="1223" custLinFactNeighborY="-951"/>
      <dgm:spPr/>
      <dgm:t>
        <a:bodyPr/>
        <a:lstStyle/>
        <a:p>
          <a:endParaRPr lang="ru-RU"/>
        </a:p>
      </dgm:t>
    </dgm:pt>
    <dgm:pt modelId="{ECC05F40-48C1-4806-9FD7-A1A9E8E2DB33}" type="pres">
      <dgm:prSet presAssocID="{44819963-256F-4FD3-9FC8-A0AECA258C80}" presName="vertSpace2" presStyleLbl="node1" presStyleIdx="0" presStyleCnt="3"/>
      <dgm:spPr/>
    </dgm:pt>
    <dgm:pt modelId="{A0156170-60C0-4894-BF20-C8BF360C9F0D}" type="pres">
      <dgm:prSet presAssocID="{44819963-256F-4FD3-9FC8-A0AECA258C80}" presName="circle2" presStyleLbl="node1" presStyleIdx="1" presStyleCnt="3"/>
      <dgm:spPr>
        <a:solidFill>
          <a:srgbClr val="FF9F9F"/>
        </a:solidFill>
        <a:ln>
          <a:solidFill>
            <a:srgbClr val="CC0099"/>
          </a:solidFill>
        </a:ln>
      </dgm:spPr>
    </dgm:pt>
    <dgm:pt modelId="{38AA2688-D39D-44A8-B33C-3918DDF6AF6D}" type="pres">
      <dgm:prSet presAssocID="{44819963-256F-4FD3-9FC8-A0AECA258C80}" presName="rect2" presStyleLbl="alignAcc1" presStyleIdx="1" presStyleCnt="3" custLinFactNeighborX="1630" custLinFactNeighborY="-366"/>
      <dgm:spPr/>
      <dgm:t>
        <a:bodyPr/>
        <a:lstStyle/>
        <a:p>
          <a:endParaRPr lang="ru-RU"/>
        </a:p>
      </dgm:t>
    </dgm:pt>
    <dgm:pt modelId="{3C8046C2-4B46-403E-85CA-8643B41B54D1}" type="pres">
      <dgm:prSet presAssocID="{4ED2B670-6516-4E66-9AEB-ACC6659CB8EF}" presName="vertSpace3" presStyleLbl="node1" presStyleIdx="1" presStyleCnt="3"/>
      <dgm:spPr/>
    </dgm:pt>
    <dgm:pt modelId="{31718CF1-7A2F-43E3-9323-F91422F8D4EB}" type="pres">
      <dgm:prSet presAssocID="{4ED2B670-6516-4E66-9AEB-ACC6659CB8EF}" presName="circle3" presStyleLbl="node1" presStyleIdx="2" presStyleCnt="3" custLinFactNeighborX="-1585" custLinFactNeighborY="20606"/>
      <dgm:spPr>
        <a:ln>
          <a:solidFill>
            <a:srgbClr val="CC0099"/>
          </a:solidFill>
        </a:ln>
      </dgm:spPr>
    </dgm:pt>
    <dgm:pt modelId="{C8FDF607-649A-47AF-AC5D-05ED3FF9B478}" type="pres">
      <dgm:prSet presAssocID="{4ED2B670-6516-4E66-9AEB-ACC6659CB8EF}" presName="rect3" presStyleLbl="alignAcc1" presStyleIdx="2" presStyleCnt="3" custLinFactNeighborX="1834" custLinFactNeighborY="21398"/>
      <dgm:spPr/>
      <dgm:t>
        <a:bodyPr/>
        <a:lstStyle/>
        <a:p>
          <a:endParaRPr lang="ru-RU"/>
        </a:p>
      </dgm:t>
    </dgm:pt>
    <dgm:pt modelId="{0DFD88F3-5A21-4F54-96E9-4B11D97481D0}" type="pres">
      <dgm:prSet presAssocID="{F45C930E-CEC0-4EE1-99A0-C368B9370A7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5CFBA-FE7A-4302-913E-7E3EFA53A108}" type="pres">
      <dgm:prSet presAssocID="{F45C930E-CEC0-4EE1-99A0-C368B9370A76}" presName="rect1ChTx" presStyleLbl="alignAcc1" presStyleIdx="2" presStyleCnt="3" custScaleX="112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17446-A815-432C-9375-ABD13522A56A}" type="pres">
      <dgm:prSet presAssocID="{44819963-256F-4FD3-9FC8-A0AECA258C8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36BF2-D913-42E6-A352-50740FCF8568}" type="pres">
      <dgm:prSet presAssocID="{44819963-256F-4FD3-9FC8-A0AECA258C80}" presName="rect2ChTx" presStyleLbl="alignAcc1" presStyleIdx="2" presStyleCnt="3" custScaleX="107051" custLinFactNeighborX="221" custLinFactNeighborY="14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BC0F2-C0EA-4242-86CD-13D36076F5BD}" type="pres">
      <dgm:prSet presAssocID="{4ED2B670-6516-4E66-9AEB-ACC6659CB8E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19F0E-B155-44A3-B2CD-54C556611B93}" type="pres">
      <dgm:prSet presAssocID="{4ED2B670-6516-4E66-9AEB-ACC6659CB8EF}" presName="rect3ChTx" presStyleLbl="alignAcc1" presStyleIdx="2" presStyleCnt="3" custScaleX="109397" custScaleY="103213" custLinFactNeighborX="-595" custLinFactNeighborY="27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71A2B-F0BB-43AE-BBC9-52017270207C}" type="presOf" srcId="{EE319457-B733-49B2-870F-160378A69614}" destId="{1905CFBA-FE7A-4302-913E-7E3EFA53A108}" srcOrd="0" destOrd="1" presId="urn:microsoft.com/office/officeart/2005/8/layout/target3"/>
    <dgm:cxn modelId="{9E15C8DC-539B-47F1-93EB-10E76EC1F9AD}" srcId="{508B583F-E5BE-4939-88F1-50975DEBFBAF}" destId="{44819963-256F-4FD3-9FC8-A0AECA258C80}" srcOrd="1" destOrd="0" parTransId="{D3056199-0AD1-4A84-A296-4F0CC8FDA035}" sibTransId="{02AD417B-CCEB-435A-B405-76AB2202304F}"/>
    <dgm:cxn modelId="{F70E4826-6C6D-486B-BBCE-2E7D53CA7790}" type="presOf" srcId="{0DA75274-B68B-497B-BA37-AAA134754BD1}" destId="{35019F0E-B155-44A3-B2CD-54C556611B93}" srcOrd="0" destOrd="0" presId="urn:microsoft.com/office/officeart/2005/8/layout/target3"/>
    <dgm:cxn modelId="{2D88D3DA-6BC9-4E47-A4C7-A3C033A396F1}" type="presOf" srcId="{F45C930E-CEC0-4EE1-99A0-C368B9370A76}" destId="{0DFD88F3-5A21-4F54-96E9-4B11D97481D0}" srcOrd="1" destOrd="0" presId="urn:microsoft.com/office/officeart/2005/8/layout/target3"/>
    <dgm:cxn modelId="{35FDAD32-9BC4-4BE1-85B3-E59AA30D3255}" type="presOf" srcId="{F45C930E-CEC0-4EE1-99A0-C368B9370A76}" destId="{AE0667A8-5C1B-4139-8432-BAE553AFEBFC}" srcOrd="0" destOrd="0" presId="urn:microsoft.com/office/officeart/2005/8/layout/target3"/>
    <dgm:cxn modelId="{093436C0-D6EE-465D-B3B9-5D881BEFD1B3}" srcId="{508B583F-E5BE-4939-88F1-50975DEBFBAF}" destId="{F45C930E-CEC0-4EE1-99A0-C368B9370A76}" srcOrd="0" destOrd="0" parTransId="{8ADF2719-D180-4695-B0E5-6F33C0781733}" sibTransId="{19F6A7AE-8FB0-43C8-8C69-102A577B544E}"/>
    <dgm:cxn modelId="{FB8D389D-9370-47DA-B213-6633FA099D70}" srcId="{4ED2B670-6516-4E66-9AEB-ACC6659CB8EF}" destId="{0DA75274-B68B-497B-BA37-AAA134754BD1}" srcOrd="0" destOrd="0" parTransId="{98A5ACB8-AC31-477A-8072-0413CE635C71}" sibTransId="{5B24BDFD-1B96-412E-8E2F-06063C64B4FB}"/>
    <dgm:cxn modelId="{51A1F81A-221A-47EA-838C-99CD8DEF5DB3}" srcId="{F45C930E-CEC0-4EE1-99A0-C368B9370A76}" destId="{EE319457-B733-49B2-870F-160378A69614}" srcOrd="1" destOrd="0" parTransId="{17D57B97-A5A3-42F2-B296-7F7C59174E0C}" sibTransId="{0C27CB15-28D0-4766-9639-F91AA68CD945}"/>
    <dgm:cxn modelId="{56AC4CEE-9C04-41B9-BC0F-9D15F72C6013}" type="presOf" srcId="{508B583F-E5BE-4939-88F1-50975DEBFBAF}" destId="{4956C519-403E-433F-BA47-D230427191E6}" srcOrd="0" destOrd="0" presId="urn:microsoft.com/office/officeart/2005/8/layout/target3"/>
    <dgm:cxn modelId="{3B07A4B1-255B-4F94-85DB-C3A6C112E6A1}" srcId="{F45C930E-CEC0-4EE1-99A0-C368B9370A76}" destId="{BEF97DA8-5576-43C9-AB24-F0A259B32804}" srcOrd="0" destOrd="0" parTransId="{26DB673D-27ED-45AB-B84A-C9CFA618FE22}" sibTransId="{44D3A59B-0EFA-4025-B585-67C02DEA5F29}"/>
    <dgm:cxn modelId="{501C92B8-BE77-46B0-899C-9BC07EFD989B}" srcId="{44819963-256F-4FD3-9FC8-A0AECA258C80}" destId="{88080485-4F91-4F65-9652-156B9D9594C2}" srcOrd="0" destOrd="0" parTransId="{1754CD9C-BBF6-4CBD-A6F4-73E4DD878B27}" sibTransId="{FA613EDF-F12A-4D43-B57F-183236417D02}"/>
    <dgm:cxn modelId="{015243A0-5B27-477D-9105-BF3B4ACA6118}" type="presOf" srcId="{44819963-256F-4FD3-9FC8-A0AECA258C80}" destId="{7B617446-A815-432C-9375-ABD13522A56A}" srcOrd="1" destOrd="0" presId="urn:microsoft.com/office/officeart/2005/8/layout/target3"/>
    <dgm:cxn modelId="{B70F93C6-BD13-4F56-AD77-2DFA57FF6051}" type="presOf" srcId="{BEF97DA8-5576-43C9-AB24-F0A259B32804}" destId="{1905CFBA-FE7A-4302-913E-7E3EFA53A108}" srcOrd="0" destOrd="0" presId="urn:microsoft.com/office/officeart/2005/8/layout/target3"/>
    <dgm:cxn modelId="{9A99EFFB-AC91-4F1C-934C-EF24B096A843}" srcId="{508B583F-E5BE-4939-88F1-50975DEBFBAF}" destId="{4ED2B670-6516-4E66-9AEB-ACC6659CB8EF}" srcOrd="2" destOrd="0" parTransId="{442818BB-6DD8-466D-9DB2-16CB0627DB99}" sibTransId="{DAFE675C-F660-4DA0-AB6E-618813CF43FD}"/>
    <dgm:cxn modelId="{01208979-71F9-486E-8E9B-F9013CBF6E70}" srcId="{4ED2B670-6516-4E66-9AEB-ACC6659CB8EF}" destId="{D8DFB12E-2479-46ED-AAAE-B1ECEEC67EB2}" srcOrd="1" destOrd="0" parTransId="{3FD03B3B-1C64-46A6-8B25-AF4385AC63C8}" sibTransId="{7235DBA9-449E-4350-B4C1-ADAFF64D807B}"/>
    <dgm:cxn modelId="{ED873C3B-7653-49BD-89E3-4691E3921D61}" type="presOf" srcId="{44819963-256F-4FD3-9FC8-A0AECA258C80}" destId="{38AA2688-D39D-44A8-B33C-3918DDF6AF6D}" srcOrd="0" destOrd="0" presId="urn:microsoft.com/office/officeart/2005/8/layout/target3"/>
    <dgm:cxn modelId="{C2E9D124-0A36-4C24-AE11-47ECDFE9E69D}" type="presOf" srcId="{88080485-4F91-4F65-9652-156B9D9594C2}" destId="{3A036BF2-D913-42E6-A352-50740FCF8568}" srcOrd="0" destOrd="0" presId="urn:microsoft.com/office/officeart/2005/8/layout/target3"/>
    <dgm:cxn modelId="{4B24D761-1C40-4EB9-87D9-B1693A5F7D1E}" type="presOf" srcId="{D8DFB12E-2479-46ED-AAAE-B1ECEEC67EB2}" destId="{35019F0E-B155-44A3-B2CD-54C556611B93}" srcOrd="0" destOrd="1" presId="urn:microsoft.com/office/officeart/2005/8/layout/target3"/>
    <dgm:cxn modelId="{6842E2AC-8924-46DE-8F7A-C7546AB1E3F8}" type="presOf" srcId="{4ED2B670-6516-4E66-9AEB-ACC6659CB8EF}" destId="{C8FDF607-649A-47AF-AC5D-05ED3FF9B478}" srcOrd="0" destOrd="0" presId="urn:microsoft.com/office/officeart/2005/8/layout/target3"/>
    <dgm:cxn modelId="{69E89A3D-B70E-4E48-BBB7-C7D981BE7CB9}" type="presOf" srcId="{4ED2B670-6516-4E66-9AEB-ACC6659CB8EF}" destId="{EA1BC0F2-C0EA-4242-86CD-13D36076F5BD}" srcOrd="1" destOrd="0" presId="urn:microsoft.com/office/officeart/2005/8/layout/target3"/>
    <dgm:cxn modelId="{932F7C59-0937-4B8D-AEBE-6EFDCD7A1355}" type="presParOf" srcId="{4956C519-403E-433F-BA47-D230427191E6}" destId="{5B1232C7-AC3C-432F-AFFB-7FD45FA31B45}" srcOrd="0" destOrd="0" presId="urn:microsoft.com/office/officeart/2005/8/layout/target3"/>
    <dgm:cxn modelId="{49480730-5392-48B8-9039-05A29C02B2EB}" type="presParOf" srcId="{4956C519-403E-433F-BA47-D230427191E6}" destId="{6192362B-95B1-42D2-BADF-6A7789A4A87F}" srcOrd="1" destOrd="0" presId="urn:microsoft.com/office/officeart/2005/8/layout/target3"/>
    <dgm:cxn modelId="{D28CC6FB-7BBD-4E00-B477-88E02E20B4E4}" type="presParOf" srcId="{4956C519-403E-433F-BA47-D230427191E6}" destId="{AE0667A8-5C1B-4139-8432-BAE553AFEBFC}" srcOrd="2" destOrd="0" presId="urn:microsoft.com/office/officeart/2005/8/layout/target3"/>
    <dgm:cxn modelId="{7CA56644-8674-4570-936A-4D0CC56766D1}" type="presParOf" srcId="{4956C519-403E-433F-BA47-D230427191E6}" destId="{ECC05F40-48C1-4806-9FD7-A1A9E8E2DB33}" srcOrd="3" destOrd="0" presId="urn:microsoft.com/office/officeart/2005/8/layout/target3"/>
    <dgm:cxn modelId="{8939E185-DA08-487D-94CA-468AC06A771F}" type="presParOf" srcId="{4956C519-403E-433F-BA47-D230427191E6}" destId="{A0156170-60C0-4894-BF20-C8BF360C9F0D}" srcOrd="4" destOrd="0" presId="urn:microsoft.com/office/officeart/2005/8/layout/target3"/>
    <dgm:cxn modelId="{7F25C115-0A85-4897-9208-A2DBE9296817}" type="presParOf" srcId="{4956C519-403E-433F-BA47-D230427191E6}" destId="{38AA2688-D39D-44A8-B33C-3918DDF6AF6D}" srcOrd="5" destOrd="0" presId="urn:microsoft.com/office/officeart/2005/8/layout/target3"/>
    <dgm:cxn modelId="{7DE4DD94-F0F9-44F2-8B19-84AF577CEECD}" type="presParOf" srcId="{4956C519-403E-433F-BA47-D230427191E6}" destId="{3C8046C2-4B46-403E-85CA-8643B41B54D1}" srcOrd="6" destOrd="0" presId="urn:microsoft.com/office/officeart/2005/8/layout/target3"/>
    <dgm:cxn modelId="{D6BB4099-FA51-4B82-A444-8716FC27233A}" type="presParOf" srcId="{4956C519-403E-433F-BA47-D230427191E6}" destId="{31718CF1-7A2F-43E3-9323-F91422F8D4EB}" srcOrd="7" destOrd="0" presId="urn:microsoft.com/office/officeart/2005/8/layout/target3"/>
    <dgm:cxn modelId="{6DD07109-2B3B-4346-8AC1-DEE14A0C45EE}" type="presParOf" srcId="{4956C519-403E-433F-BA47-D230427191E6}" destId="{C8FDF607-649A-47AF-AC5D-05ED3FF9B478}" srcOrd="8" destOrd="0" presId="urn:microsoft.com/office/officeart/2005/8/layout/target3"/>
    <dgm:cxn modelId="{6A5CAF36-7D26-4CCD-AFEE-CCFFD649D34A}" type="presParOf" srcId="{4956C519-403E-433F-BA47-D230427191E6}" destId="{0DFD88F3-5A21-4F54-96E9-4B11D97481D0}" srcOrd="9" destOrd="0" presId="urn:microsoft.com/office/officeart/2005/8/layout/target3"/>
    <dgm:cxn modelId="{14D17423-C5C4-4904-92C5-A5DF06BBAFB4}" type="presParOf" srcId="{4956C519-403E-433F-BA47-D230427191E6}" destId="{1905CFBA-FE7A-4302-913E-7E3EFA53A108}" srcOrd="10" destOrd="0" presId="urn:microsoft.com/office/officeart/2005/8/layout/target3"/>
    <dgm:cxn modelId="{5AF773DC-A75E-4A1A-AF3A-B09D6C172D95}" type="presParOf" srcId="{4956C519-403E-433F-BA47-D230427191E6}" destId="{7B617446-A815-432C-9375-ABD13522A56A}" srcOrd="11" destOrd="0" presId="urn:microsoft.com/office/officeart/2005/8/layout/target3"/>
    <dgm:cxn modelId="{479312DC-B655-41EE-B8DB-FE8EF52955E5}" type="presParOf" srcId="{4956C519-403E-433F-BA47-D230427191E6}" destId="{3A036BF2-D913-42E6-A352-50740FCF8568}" srcOrd="12" destOrd="0" presId="urn:microsoft.com/office/officeart/2005/8/layout/target3"/>
    <dgm:cxn modelId="{FC72E2D6-656E-4379-88A0-5E5F773228D7}" type="presParOf" srcId="{4956C519-403E-433F-BA47-D230427191E6}" destId="{EA1BC0F2-C0EA-4242-86CD-13D36076F5BD}" srcOrd="13" destOrd="0" presId="urn:microsoft.com/office/officeart/2005/8/layout/target3"/>
    <dgm:cxn modelId="{8BD26047-8143-4355-8B93-E25624D919F8}" type="presParOf" srcId="{4956C519-403E-433F-BA47-D230427191E6}" destId="{35019F0E-B155-44A3-B2CD-54C556611B93}" srcOrd="14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AFB4D3-7A46-4A18-8C95-D257B6F18F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E5BF0A3-797B-434B-9605-4223D729EE96}">
      <dgm:prSet phldrT="[Текст]" custT="1"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торгах могут принимать участие только лица, признанные участниками торгов.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D444B3C-BC5C-4919-9657-B0F4C37125C0}" type="parTrans" cxnId="{916B65F6-BDEA-4D97-8967-548C45FCBA51}">
      <dgm:prSet/>
      <dgm:spPr/>
      <dgm:t>
        <a:bodyPr/>
        <a:lstStyle/>
        <a:p>
          <a:endParaRPr lang="ru-RU"/>
        </a:p>
      </dgm:t>
    </dgm:pt>
    <dgm:pt modelId="{FEAE49C0-7E70-42B5-A001-9E784A4B2B63}" type="sibTrans" cxnId="{916B65F6-BDEA-4D97-8967-548C45FCBA51}">
      <dgm:prSet/>
      <dgm:spPr/>
      <dgm:t>
        <a:bodyPr/>
        <a:lstStyle/>
        <a:p>
          <a:endParaRPr lang="ru-RU"/>
        </a:p>
      </dgm:t>
    </dgm:pt>
    <dgm:pt modelId="{54ED8E8D-76B7-4C3B-AAD4-65A3736BAB6D}">
      <dgm:prSet phldrT="[Текст]" custT="1"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Участие агента в торгах не противоречит существу торгов как открытой и прозрачной процедуры реализации имущества должника (дела №№ А60-5870/2015, А31-1272/2014, А44-814/2013).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5DBF1C1-795F-49A2-87E4-306A6F0693F9}" type="parTrans" cxnId="{385CB42A-D208-42D2-B935-F3170F2F96BA}">
      <dgm:prSet/>
      <dgm:spPr/>
      <dgm:t>
        <a:bodyPr/>
        <a:lstStyle/>
        <a:p>
          <a:endParaRPr lang="ru-RU"/>
        </a:p>
      </dgm:t>
    </dgm:pt>
    <dgm:pt modelId="{E4A6CF4E-29F3-4203-BA77-8D0585179D84}" type="sibTrans" cxnId="{385CB42A-D208-42D2-B935-F3170F2F96BA}">
      <dgm:prSet/>
      <dgm:spPr/>
      <dgm:t>
        <a:bodyPr/>
        <a:lstStyle/>
        <a:p>
          <a:endParaRPr lang="ru-RU"/>
        </a:p>
      </dgm:t>
    </dgm:pt>
    <dgm:pt modelId="{608E089B-75A3-4D04-AB6F-F01ACCCB0B58}">
      <dgm:prSet phldrT="[Текст]" custT="1"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Статус участника торгов может быть присвоен лицу (заявителю), от имени которого другим лицом (представителем заявителя) была проведена процедура регистрации на электронной площадке.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4F98EF7-09FF-42A9-8282-7909D168F6C5}" type="parTrans" cxnId="{5382F8B0-D2CD-4078-8273-C9C73DBCD5A6}">
      <dgm:prSet/>
      <dgm:spPr/>
      <dgm:t>
        <a:bodyPr/>
        <a:lstStyle/>
        <a:p>
          <a:endParaRPr lang="ru-RU"/>
        </a:p>
      </dgm:t>
    </dgm:pt>
    <dgm:pt modelId="{914213A1-A44D-4F1E-A457-3C07F7179E79}" type="sibTrans" cxnId="{5382F8B0-D2CD-4078-8273-C9C73DBCD5A6}">
      <dgm:prSet/>
      <dgm:spPr/>
      <dgm:t>
        <a:bodyPr/>
        <a:lstStyle/>
        <a:p>
          <a:endParaRPr lang="ru-RU"/>
        </a:p>
      </dgm:t>
    </dgm:pt>
    <dgm:pt modelId="{FBF4B4C0-D726-4586-97C5-BD03EFFF927C}">
      <dgm:prSet custT="1"/>
      <dgm:spPr>
        <a:solidFill>
          <a:srgbClr val="FF9F9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случае заключения договора поручения поверенный должен обеспечивать регистрацию на электронной площадке доверителя, от имени и за счет которого действует поверенный, в том числе с использованием своей электронной подписи.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BE44FCA-6A5B-4F9D-94D8-928BC2AF236C}" type="parTrans" cxnId="{E12EF1A5-3687-46AF-94DB-E53184F4B41E}">
      <dgm:prSet/>
      <dgm:spPr/>
      <dgm:t>
        <a:bodyPr/>
        <a:lstStyle/>
        <a:p>
          <a:endParaRPr lang="ru-RU"/>
        </a:p>
      </dgm:t>
    </dgm:pt>
    <dgm:pt modelId="{66C21ECC-2ED3-43ED-A899-8FBDBDA100C9}" type="sibTrans" cxnId="{E12EF1A5-3687-46AF-94DB-E53184F4B41E}">
      <dgm:prSet/>
      <dgm:spPr/>
      <dgm:t>
        <a:bodyPr/>
        <a:lstStyle/>
        <a:p>
          <a:endParaRPr lang="ru-RU"/>
        </a:p>
      </dgm:t>
    </dgm:pt>
    <dgm:pt modelId="{4418B105-D3D5-415E-88B4-F45C86C638A7}" type="pres">
      <dgm:prSet presAssocID="{E3AFB4D3-7A46-4A18-8C95-D257B6F18F13}" presName="compositeShape" presStyleCnt="0">
        <dgm:presLayoutVars>
          <dgm:dir/>
          <dgm:resizeHandles/>
        </dgm:presLayoutVars>
      </dgm:prSet>
      <dgm:spPr/>
    </dgm:pt>
    <dgm:pt modelId="{F8ED259D-E231-42D0-93AB-F81AC31415C8}" type="pres">
      <dgm:prSet presAssocID="{E3AFB4D3-7A46-4A18-8C95-D257B6F18F13}" presName="pyramid" presStyleLbl="node1" presStyleIdx="0" presStyleCnt="1"/>
      <dgm:spPr>
        <a:solidFill>
          <a:srgbClr val="FF0000"/>
        </a:solidFill>
      </dgm:spPr>
    </dgm:pt>
    <dgm:pt modelId="{E172B360-C24D-4CE7-B0FD-F0C9396EB394}" type="pres">
      <dgm:prSet presAssocID="{E3AFB4D3-7A46-4A18-8C95-D257B6F18F13}" presName="theList" presStyleCnt="0"/>
      <dgm:spPr/>
    </dgm:pt>
    <dgm:pt modelId="{DF354991-AD64-4A55-9BA3-28370BB442FE}" type="pres">
      <dgm:prSet presAssocID="{CE5BF0A3-797B-434B-9605-4223D729EE96}" presName="aNode" presStyleLbl="fgAcc1" presStyleIdx="0" presStyleCnt="4" custScaleX="266550" custLinFactNeighborX="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A1D98-B806-4BE8-95F0-065E345A72D0}" type="pres">
      <dgm:prSet presAssocID="{CE5BF0A3-797B-434B-9605-4223D729EE96}" presName="aSpace" presStyleCnt="0"/>
      <dgm:spPr/>
    </dgm:pt>
    <dgm:pt modelId="{F564B0AF-C0CE-4BF5-B862-15D7A3785E36}" type="pres">
      <dgm:prSet presAssocID="{54ED8E8D-76B7-4C3B-AAD4-65A3736BAB6D}" presName="aNode" presStyleLbl="fgAcc1" presStyleIdx="1" presStyleCnt="4" custScaleX="298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1AA1D-EB2B-4541-87F0-561AC97E7527}" type="pres">
      <dgm:prSet presAssocID="{54ED8E8D-76B7-4C3B-AAD4-65A3736BAB6D}" presName="aSpace" presStyleCnt="0"/>
      <dgm:spPr/>
    </dgm:pt>
    <dgm:pt modelId="{E5C40E0C-E447-4AD0-ACAC-C8979E61E569}" type="pres">
      <dgm:prSet presAssocID="{608E089B-75A3-4D04-AB6F-F01ACCCB0B58}" presName="aNode" presStyleLbl="fgAcc1" presStyleIdx="2" presStyleCnt="4" custScaleX="32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20F31-B454-4234-8DFD-08594FCD02BB}" type="pres">
      <dgm:prSet presAssocID="{608E089B-75A3-4D04-AB6F-F01ACCCB0B58}" presName="aSpace" presStyleCnt="0"/>
      <dgm:spPr/>
    </dgm:pt>
    <dgm:pt modelId="{8FC8E274-8A33-4384-9654-AB8DB65B94B0}" type="pres">
      <dgm:prSet presAssocID="{FBF4B4C0-D726-4586-97C5-BD03EFFF927C}" presName="aNode" presStyleLbl="fgAcc1" presStyleIdx="3" presStyleCnt="4" custScaleX="345055" custScaleY="147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8BCD3-9A70-4A74-955B-090B5FF5A6A9}" type="pres">
      <dgm:prSet presAssocID="{FBF4B4C0-D726-4586-97C5-BD03EFFF927C}" presName="aSpace" presStyleCnt="0"/>
      <dgm:spPr/>
    </dgm:pt>
  </dgm:ptLst>
  <dgm:cxnLst>
    <dgm:cxn modelId="{385CB42A-D208-42D2-B935-F3170F2F96BA}" srcId="{E3AFB4D3-7A46-4A18-8C95-D257B6F18F13}" destId="{54ED8E8D-76B7-4C3B-AAD4-65A3736BAB6D}" srcOrd="1" destOrd="0" parTransId="{65DBF1C1-795F-49A2-87E4-306A6F0693F9}" sibTransId="{E4A6CF4E-29F3-4203-BA77-8D0585179D84}"/>
    <dgm:cxn modelId="{7D3F788A-2116-4BD1-9F35-B6EFDDF126C2}" type="presOf" srcId="{E3AFB4D3-7A46-4A18-8C95-D257B6F18F13}" destId="{4418B105-D3D5-415E-88B4-F45C86C638A7}" srcOrd="0" destOrd="0" presId="urn:microsoft.com/office/officeart/2005/8/layout/pyramid2"/>
    <dgm:cxn modelId="{2A9C6A74-461D-448C-9456-FA3A186B4B7F}" type="presOf" srcId="{608E089B-75A3-4D04-AB6F-F01ACCCB0B58}" destId="{E5C40E0C-E447-4AD0-ACAC-C8979E61E569}" srcOrd="0" destOrd="0" presId="urn:microsoft.com/office/officeart/2005/8/layout/pyramid2"/>
    <dgm:cxn modelId="{5382F8B0-D2CD-4078-8273-C9C73DBCD5A6}" srcId="{E3AFB4D3-7A46-4A18-8C95-D257B6F18F13}" destId="{608E089B-75A3-4D04-AB6F-F01ACCCB0B58}" srcOrd="2" destOrd="0" parTransId="{84F98EF7-09FF-42A9-8282-7909D168F6C5}" sibTransId="{914213A1-A44D-4F1E-A457-3C07F7179E79}"/>
    <dgm:cxn modelId="{49F35BF6-C975-41A0-A700-A1EFD430176A}" type="presOf" srcId="{54ED8E8D-76B7-4C3B-AAD4-65A3736BAB6D}" destId="{F564B0AF-C0CE-4BF5-B862-15D7A3785E36}" srcOrd="0" destOrd="0" presId="urn:microsoft.com/office/officeart/2005/8/layout/pyramid2"/>
    <dgm:cxn modelId="{D781646A-427B-4AAF-B748-26677438BEEF}" type="presOf" srcId="{CE5BF0A3-797B-434B-9605-4223D729EE96}" destId="{DF354991-AD64-4A55-9BA3-28370BB442FE}" srcOrd="0" destOrd="0" presId="urn:microsoft.com/office/officeart/2005/8/layout/pyramid2"/>
    <dgm:cxn modelId="{0462D59E-BA2F-4D00-B3CF-811361413A2C}" type="presOf" srcId="{FBF4B4C0-D726-4586-97C5-BD03EFFF927C}" destId="{8FC8E274-8A33-4384-9654-AB8DB65B94B0}" srcOrd="0" destOrd="0" presId="urn:microsoft.com/office/officeart/2005/8/layout/pyramid2"/>
    <dgm:cxn modelId="{E12EF1A5-3687-46AF-94DB-E53184F4B41E}" srcId="{E3AFB4D3-7A46-4A18-8C95-D257B6F18F13}" destId="{FBF4B4C0-D726-4586-97C5-BD03EFFF927C}" srcOrd="3" destOrd="0" parTransId="{2BE44FCA-6A5B-4F9D-94D8-928BC2AF236C}" sibTransId="{66C21ECC-2ED3-43ED-A899-8FBDBDA100C9}"/>
    <dgm:cxn modelId="{916B65F6-BDEA-4D97-8967-548C45FCBA51}" srcId="{E3AFB4D3-7A46-4A18-8C95-D257B6F18F13}" destId="{CE5BF0A3-797B-434B-9605-4223D729EE96}" srcOrd="0" destOrd="0" parTransId="{DD444B3C-BC5C-4919-9657-B0F4C37125C0}" sibTransId="{FEAE49C0-7E70-42B5-A001-9E784A4B2B63}"/>
    <dgm:cxn modelId="{2F4AA6F2-B379-482B-B057-2BA9549D07AC}" type="presParOf" srcId="{4418B105-D3D5-415E-88B4-F45C86C638A7}" destId="{F8ED259D-E231-42D0-93AB-F81AC31415C8}" srcOrd="0" destOrd="0" presId="urn:microsoft.com/office/officeart/2005/8/layout/pyramid2"/>
    <dgm:cxn modelId="{2FB2EF85-3834-475A-9F98-6D33D1491E86}" type="presParOf" srcId="{4418B105-D3D5-415E-88B4-F45C86C638A7}" destId="{E172B360-C24D-4CE7-B0FD-F0C9396EB394}" srcOrd="1" destOrd="0" presId="urn:microsoft.com/office/officeart/2005/8/layout/pyramid2"/>
    <dgm:cxn modelId="{7193C390-A4BA-4853-902B-A73D54F439C2}" type="presParOf" srcId="{E172B360-C24D-4CE7-B0FD-F0C9396EB394}" destId="{DF354991-AD64-4A55-9BA3-28370BB442FE}" srcOrd="0" destOrd="0" presId="urn:microsoft.com/office/officeart/2005/8/layout/pyramid2"/>
    <dgm:cxn modelId="{406857C6-ED16-4975-97BF-3F9C6A4DB6B7}" type="presParOf" srcId="{E172B360-C24D-4CE7-B0FD-F0C9396EB394}" destId="{847A1D98-B806-4BE8-95F0-065E345A72D0}" srcOrd="1" destOrd="0" presId="urn:microsoft.com/office/officeart/2005/8/layout/pyramid2"/>
    <dgm:cxn modelId="{0D06F024-CE51-4B4D-8426-3E65DAA77FE7}" type="presParOf" srcId="{E172B360-C24D-4CE7-B0FD-F0C9396EB394}" destId="{F564B0AF-C0CE-4BF5-B862-15D7A3785E36}" srcOrd="2" destOrd="0" presId="urn:microsoft.com/office/officeart/2005/8/layout/pyramid2"/>
    <dgm:cxn modelId="{A7E750DD-7907-4E7A-AB3A-2783B7958C33}" type="presParOf" srcId="{E172B360-C24D-4CE7-B0FD-F0C9396EB394}" destId="{96E1AA1D-EB2B-4541-87F0-561AC97E7527}" srcOrd="3" destOrd="0" presId="urn:microsoft.com/office/officeart/2005/8/layout/pyramid2"/>
    <dgm:cxn modelId="{F0A10423-09F7-4C39-A37C-50FE14E02692}" type="presParOf" srcId="{E172B360-C24D-4CE7-B0FD-F0C9396EB394}" destId="{E5C40E0C-E447-4AD0-ACAC-C8979E61E569}" srcOrd="4" destOrd="0" presId="urn:microsoft.com/office/officeart/2005/8/layout/pyramid2"/>
    <dgm:cxn modelId="{EEDD35B7-9367-44B9-A2F4-40C5E3ACD543}" type="presParOf" srcId="{E172B360-C24D-4CE7-B0FD-F0C9396EB394}" destId="{1A420F31-B454-4234-8DFD-08594FCD02BB}" srcOrd="5" destOrd="0" presId="urn:microsoft.com/office/officeart/2005/8/layout/pyramid2"/>
    <dgm:cxn modelId="{9D626DE3-83EB-493F-8E41-364A33CED329}" type="presParOf" srcId="{E172B360-C24D-4CE7-B0FD-F0C9396EB394}" destId="{8FC8E274-8A33-4384-9654-AB8DB65B94B0}" srcOrd="6" destOrd="0" presId="urn:microsoft.com/office/officeart/2005/8/layout/pyramid2"/>
    <dgm:cxn modelId="{C9388911-AE70-45B5-887B-9523C5DADCAB}" type="presParOf" srcId="{E172B360-C24D-4CE7-B0FD-F0C9396EB394}" destId="{EDE8BCD3-9A70-4A74-955B-090B5FF5A6A9}" srcOrd="7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1C22DA-70DC-479F-A999-841A367DA66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53D307-4301-4EF4-9B4D-44C052E8FD9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8 Предупреждений</a:t>
          </a:r>
        </a:p>
        <a:p>
          <a:r>
            <a:rPr lang="ru-RU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пп</a:t>
          </a:r>
          <a:r>
            <a: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. 2 п. 7 ст. 19 Федерального закона от 23.02.2013 № 15-ФЗ «Об охране здоровья граждан от воздействия окружающего табачного дыма и последствий потребления табака».</a:t>
          </a:r>
          <a:endParaRPr lang="ru-RU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18F792-6784-4130-B2A2-9E43744A0F44}" type="parTrans" cxnId="{19166AA9-92C6-44B9-8024-DA7F1A9B55C4}">
      <dgm:prSet/>
      <dgm:spPr/>
      <dgm:t>
        <a:bodyPr/>
        <a:lstStyle/>
        <a:p>
          <a:endParaRPr lang="ru-RU"/>
        </a:p>
      </dgm:t>
    </dgm:pt>
    <dgm:pt modelId="{7EF6CDE1-2144-483A-8450-572F0BFE4FB0}" type="sibTrans" cxnId="{19166AA9-92C6-44B9-8024-DA7F1A9B55C4}">
      <dgm:prSet/>
      <dgm:spPr/>
      <dgm:t>
        <a:bodyPr/>
        <a:lstStyle/>
        <a:p>
          <a:endParaRPr lang="ru-RU"/>
        </a:p>
      </dgm:t>
    </dgm:pt>
    <dgm:pt modelId="{FDA49B68-0749-4B57-85A2-8E73056A51FE}">
      <dgm:prSet phldrT="[Текст]" custT="1"/>
      <dgm:spPr>
        <a:solidFill>
          <a:srgbClr val="FFFFCC">
            <a:alpha val="90000"/>
          </a:srgbClr>
        </a:solidFill>
        <a:ln>
          <a:solidFill>
            <a:srgbClr val="66FFFF">
              <a:alpha val="90000"/>
            </a:srgb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Участникам торговой сети «Красное и Белое» (ООО «Апогей», ООО «Авангард», ООО «Лабиринт-Екатеринбург», ООО «Сателлит», ООО «Градус», ООО «Айсберг», ООО «Залесье», ООО «Навигатор») о принятии мер по прекращению действий, направленных на получение преимуществ при осуществлении предпринимательской деятельности и противоречащих законодательству Российской Федерации и выразившихся в систематической реализации табачной продукции с нарушением установленных ограничений.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63294E1-D1B4-442D-984C-49908EE0EA98}" type="parTrans" cxnId="{AC0DF9C1-E1A8-4987-9C6D-A0E35C0394F1}">
      <dgm:prSet/>
      <dgm:spPr/>
      <dgm:t>
        <a:bodyPr/>
        <a:lstStyle/>
        <a:p>
          <a:endParaRPr lang="ru-RU"/>
        </a:p>
      </dgm:t>
    </dgm:pt>
    <dgm:pt modelId="{673BA94A-DD0C-40D0-A7A1-941BB19DE00B}" type="sibTrans" cxnId="{AC0DF9C1-E1A8-4987-9C6D-A0E35C0394F1}">
      <dgm:prSet/>
      <dgm:spPr/>
      <dgm:t>
        <a:bodyPr/>
        <a:lstStyle/>
        <a:p>
          <a:endParaRPr lang="ru-RU"/>
        </a:p>
      </dgm:t>
    </dgm:pt>
    <dgm:pt modelId="{EB825411-1032-40C8-9378-E7AADA594DE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Решение</a:t>
          </a:r>
        </a:p>
        <a:p>
          <a:r>
            <a: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ч. 1 ст. 14.4 Закона о защите конкуренции</a:t>
          </a:r>
          <a:endParaRPr lang="ru-RU" b="1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5790E-B5FA-47AC-BDF0-759A1D9185F3}" type="parTrans" cxnId="{D74337FA-2618-4E14-8FA0-EA74B9EDDCC7}">
      <dgm:prSet/>
      <dgm:spPr/>
      <dgm:t>
        <a:bodyPr/>
        <a:lstStyle/>
        <a:p>
          <a:endParaRPr lang="ru-RU"/>
        </a:p>
      </dgm:t>
    </dgm:pt>
    <dgm:pt modelId="{F9047E98-4FB8-438D-A391-103A15672648}" type="sibTrans" cxnId="{D74337FA-2618-4E14-8FA0-EA74B9EDDCC7}">
      <dgm:prSet/>
      <dgm:spPr/>
      <dgm:t>
        <a:bodyPr/>
        <a:lstStyle/>
        <a:p>
          <a:endParaRPr lang="ru-RU"/>
        </a:p>
      </dgm:t>
    </dgm:pt>
    <dgm:pt modelId="{596729FB-BA16-4DF1-8A54-11496C9AC454}">
      <dgm:prSet phldrT="[Текст]" custT="1"/>
      <dgm:spPr>
        <a:solidFill>
          <a:srgbClr val="FFFFCC">
            <a:alpha val="90000"/>
          </a:srgbClr>
        </a:solidFill>
        <a:ln>
          <a:solidFill>
            <a:srgbClr val="66FFFF">
              <a:alpha val="90000"/>
            </a:srgb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Приобретение и использование ООО «Ритуал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Хелп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исключительного </a:t>
          </a:r>
          <a:r>
            <a:rPr lang="ru-RU" sz="140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средства индивидуализации юридического лица - фирменного наименования хозяйствующего субъекта-конкурента  –  ООО «ХЭЛП» на рынке ритуальных услуг на территории г. Екатеринбурга,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направлено на получение преимуществ при осуществлении предпринимательской деятельности, может причинить убытки конкуренту — ООО «ХЭЛП»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D6528DC-A071-45E3-AB1F-C909A1D50D1F}" type="parTrans" cxnId="{79D98EC9-0EF7-4790-89F8-79B2610FCCDE}">
      <dgm:prSet/>
      <dgm:spPr/>
      <dgm:t>
        <a:bodyPr/>
        <a:lstStyle/>
        <a:p>
          <a:endParaRPr lang="ru-RU"/>
        </a:p>
      </dgm:t>
    </dgm:pt>
    <dgm:pt modelId="{9BB74944-1A2F-4459-BCC3-4FCDFCF9E50E}" type="sibTrans" cxnId="{79D98EC9-0EF7-4790-89F8-79B2610FCCDE}">
      <dgm:prSet/>
      <dgm:spPr/>
      <dgm:t>
        <a:bodyPr/>
        <a:lstStyle/>
        <a:p>
          <a:endParaRPr lang="ru-RU"/>
        </a:p>
      </dgm:t>
    </dgm:pt>
    <dgm:pt modelId="{0A926769-EC75-445E-8D69-9C9A17A23AC7}" type="pres">
      <dgm:prSet presAssocID="{261C22DA-70DC-479F-A999-841A367DA66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A3DC27-1CC1-4AB9-B66B-F521C83B433F}" type="pres">
      <dgm:prSet presAssocID="{3553D307-4301-4EF4-9B4D-44C052E8FD9B}" presName="linNode" presStyleCnt="0"/>
      <dgm:spPr/>
    </dgm:pt>
    <dgm:pt modelId="{B7F4E62F-42DA-49D3-8DC7-E85E806C94EC}" type="pres">
      <dgm:prSet presAssocID="{3553D307-4301-4EF4-9B4D-44C052E8FD9B}" presName="parentShp" presStyleLbl="node1" presStyleIdx="0" presStyleCnt="2" custScaleX="94809" custLinFactNeighborX="655" custLinFactNeighborY="-2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DBD5F-F9E2-4068-99D2-D685A5CF9F28}" type="pres">
      <dgm:prSet presAssocID="{3553D307-4301-4EF4-9B4D-44C052E8FD9B}" presName="childShp" presStyleLbl="bgAccFollowNode1" presStyleIdx="0" presStyleCnt="2" custScaleX="114826" custScaleY="139069" custLinFactNeighborX="-1564" custLinFactNeighborY="-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B2D8E-CB6B-4200-8299-6103DC5F7DEE}" type="pres">
      <dgm:prSet presAssocID="{7EF6CDE1-2144-483A-8450-572F0BFE4FB0}" presName="spacing" presStyleCnt="0"/>
      <dgm:spPr/>
    </dgm:pt>
    <dgm:pt modelId="{A69557BD-19A3-4FC0-82C5-9EEA71BA2438}" type="pres">
      <dgm:prSet presAssocID="{EB825411-1032-40C8-9378-E7AADA594DE6}" presName="linNode" presStyleCnt="0"/>
      <dgm:spPr/>
    </dgm:pt>
    <dgm:pt modelId="{2B44E65B-DAF5-4CCF-8A86-5E5909A50EEA}" type="pres">
      <dgm:prSet presAssocID="{EB825411-1032-40C8-9378-E7AADA594DE6}" presName="parentShp" presStyleLbl="node1" presStyleIdx="1" presStyleCnt="2" custScaleX="90186" custLinFactNeighborX="-3546" custLinFactNeighborY="-1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543C3-F38C-4AA1-AE6A-DDC4250322B7}" type="pres">
      <dgm:prSet presAssocID="{EB825411-1032-40C8-9378-E7AADA594DE6}" presName="childShp" presStyleLbl="bgAccFollowNode1" presStyleIdx="1" presStyleCnt="2" custScaleX="107114" custScaleY="144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C9F4DF-4C22-492E-9FCB-D8596C9646D3}" type="presOf" srcId="{EB825411-1032-40C8-9378-E7AADA594DE6}" destId="{2B44E65B-DAF5-4CCF-8A86-5E5909A50EEA}" srcOrd="0" destOrd="0" presId="urn:microsoft.com/office/officeart/2005/8/layout/vList6"/>
    <dgm:cxn modelId="{19166AA9-92C6-44B9-8024-DA7F1A9B55C4}" srcId="{261C22DA-70DC-479F-A999-841A367DA667}" destId="{3553D307-4301-4EF4-9B4D-44C052E8FD9B}" srcOrd="0" destOrd="0" parTransId="{9E18F792-6784-4130-B2A2-9E43744A0F44}" sibTransId="{7EF6CDE1-2144-483A-8450-572F0BFE4FB0}"/>
    <dgm:cxn modelId="{79D98EC9-0EF7-4790-89F8-79B2610FCCDE}" srcId="{EB825411-1032-40C8-9378-E7AADA594DE6}" destId="{596729FB-BA16-4DF1-8A54-11496C9AC454}" srcOrd="0" destOrd="0" parTransId="{BD6528DC-A071-45E3-AB1F-C909A1D50D1F}" sibTransId="{9BB74944-1A2F-4459-BCC3-4FCDFCF9E50E}"/>
    <dgm:cxn modelId="{B9D106C3-5972-4072-A512-9AD885B640BE}" type="presOf" srcId="{3553D307-4301-4EF4-9B4D-44C052E8FD9B}" destId="{B7F4E62F-42DA-49D3-8DC7-E85E806C94EC}" srcOrd="0" destOrd="0" presId="urn:microsoft.com/office/officeart/2005/8/layout/vList6"/>
    <dgm:cxn modelId="{D74337FA-2618-4E14-8FA0-EA74B9EDDCC7}" srcId="{261C22DA-70DC-479F-A999-841A367DA667}" destId="{EB825411-1032-40C8-9378-E7AADA594DE6}" srcOrd="1" destOrd="0" parTransId="{EDD5790E-B5FA-47AC-BDF0-759A1D9185F3}" sibTransId="{F9047E98-4FB8-438D-A391-103A15672648}"/>
    <dgm:cxn modelId="{0E5FFD31-E6CC-487E-A1B0-169DD63D18A9}" type="presOf" srcId="{261C22DA-70DC-479F-A999-841A367DA667}" destId="{0A926769-EC75-445E-8D69-9C9A17A23AC7}" srcOrd="0" destOrd="0" presId="urn:microsoft.com/office/officeart/2005/8/layout/vList6"/>
    <dgm:cxn modelId="{213BE9C5-0831-4254-B854-F0764F885D6A}" type="presOf" srcId="{FDA49B68-0749-4B57-85A2-8E73056A51FE}" destId="{7A3DBD5F-F9E2-4068-99D2-D685A5CF9F28}" srcOrd="0" destOrd="0" presId="urn:microsoft.com/office/officeart/2005/8/layout/vList6"/>
    <dgm:cxn modelId="{AC0DF9C1-E1A8-4987-9C6D-A0E35C0394F1}" srcId="{3553D307-4301-4EF4-9B4D-44C052E8FD9B}" destId="{FDA49B68-0749-4B57-85A2-8E73056A51FE}" srcOrd="0" destOrd="0" parTransId="{263294E1-D1B4-442D-984C-49908EE0EA98}" sibTransId="{673BA94A-DD0C-40D0-A7A1-941BB19DE00B}"/>
    <dgm:cxn modelId="{CDD1678B-6482-4F19-95E5-5D0965BE12CB}" type="presOf" srcId="{596729FB-BA16-4DF1-8A54-11496C9AC454}" destId="{D39543C3-F38C-4AA1-AE6A-DDC4250322B7}" srcOrd="0" destOrd="0" presId="urn:microsoft.com/office/officeart/2005/8/layout/vList6"/>
    <dgm:cxn modelId="{10A1A18E-0924-4283-A903-0133C6EA9157}" type="presParOf" srcId="{0A926769-EC75-445E-8D69-9C9A17A23AC7}" destId="{1EA3DC27-1CC1-4AB9-B66B-F521C83B433F}" srcOrd="0" destOrd="0" presId="urn:microsoft.com/office/officeart/2005/8/layout/vList6"/>
    <dgm:cxn modelId="{E6B59097-C480-4DF7-8A73-91C87E9DAEE0}" type="presParOf" srcId="{1EA3DC27-1CC1-4AB9-B66B-F521C83B433F}" destId="{B7F4E62F-42DA-49D3-8DC7-E85E806C94EC}" srcOrd="0" destOrd="0" presId="urn:microsoft.com/office/officeart/2005/8/layout/vList6"/>
    <dgm:cxn modelId="{FEFB3579-C352-4345-96C0-DBC03BED54C1}" type="presParOf" srcId="{1EA3DC27-1CC1-4AB9-B66B-F521C83B433F}" destId="{7A3DBD5F-F9E2-4068-99D2-D685A5CF9F28}" srcOrd="1" destOrd="0" presId="urn:microsoft.com/office/officeart/2005/8/layout/vList6"/>
    <dgm:cxn modelId="{3DD822BB-BF7B-4605-8697-257C55384C39}" type="presParOf" srcId="{0A926769-EC75-445E-8D69-9C9A17A23AC7}" destId="{3D4B2D8E-CB6B-4200-8299-6103DC5F7DEE}" srcOrd="1" destOrd="0" presId="urn:microsoft.com/office/officeart/2005/8/layout/vList6"/>
    <dgm:cxn modelId="{28CB4017-1C92-4C6D-87A2-DBC20E35C9A3}" type="presParOf" srcId="{0A926769-EC75-445E-8D69-9C9A17A23AC7}" destId="{A69557BD-19A3-4FC0-82C5-9EEA71BA2438}" srcOrd="2" destOrd="0" presId="urn:microsoft.com/office/officeart/2005/8/layout/vList6"/>
    <dgm:cxn modelId="{E32B886F-BF66-45C2-8698-06F0DB3A3D95}" type="presParOf" srcId="{A69557BD-19A3-4FC0-82C5-9EEA71BA2438}" destId="{2B44E65B-DAF5-4CCF-8A86-5E5909A50EEA}" srcOrd="0" destOrd="0" presId="urn:microsoft.com/office/officeart/2005/8/layout/vList6"/>
    <dgm:cxn modelId="{05A5F7A8-4CC7-4211-98D6-D3FCF721108E}" type="presParOf" srcId="{A69557BD-19A3-4FC0-82C5-9EEA71BA2438}" destId="{D39543C3-F38C-4AA1-AE6A-DDC4250322B7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2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1" y="0"/>
            <a:ext cx="293052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pPr>
              <a:defRPr/>
            </a:pPr>
            <a:fld id="{D9CE10BB-5A0F-41EB-B11D-A9803D73624A}" type="datetimeFigureOut">
              <a:rPr lang="ru-RU"/>
              <a:pPr>
                <a:defRPr/>
              </a:pPr>
              <a:t>14.06.2018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038"/>
            <a:ext cx="293052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1" y="9444038"/>
            <a:ext cx="293052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5847D648-5314-4D9C-9887-AE692579E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702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t" anchorCtr="0" compatLnSpc="1">
            <a:prstTxWarp prst="textNoShape">
              <a:avLst/>
            </a:prstTxWarp>
          </a:bodyPr>
          <a:lstStyle>
            <a:lvl1pPr defTabSz="931570"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9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t" anchorCtr="0" compatLnSpc="1">
            <a:prstTxWarp prst="textNoShape">
              <a:avLst/>
            </a:prstTxWarp>
          </a:bodyPr>
          <a:lstStyle>
            <a:lvl1pPr algn="r" defTabSz="931570"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6" y="4721226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6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b" anchorCtr="0" compatLnSpc="1">
            <a:prstTxWarp prst="textNoShape">
              <a:avLst/>
            </a:prstTxWarp>
          </a:bodyPr>
          <a:lstStyle>
            <a:lvl1pPr defTabSz="931570"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9" y="9445626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b" anchorCtr="0" compatLnSpc="1">
            <a:prstTxWarp prst="textNoShape">
              <a:avLst/>
            </a:prstTxWarp>
          </a:bodyPr>
          <a:lstStyle>
            <a:lvl1pPr algn="r" defTabSz="931570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4A96C930-A448-4D84-B963-3A5E6BEF77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655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72050" cy="37290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1226"/>
            <a:ext cx="5410200" cy="4475163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03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562F-7FCB-46B5-8FAB-F7A9DD2CB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2116-6330-4EF5-88DF-D7140D0334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353E-B402-4CE0-A94A-FD3E977B08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3F92-B7D8-48D9-83CB-EDEAC20601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243CE-CAFB-41EE-8885-7CB41D1A3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4C75-0B4B-486B-A749-098F7FE4F8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C267A-E1D2-4119-826D-A8B05DEEA0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B2B8-B1FD-49D1-859E-04467DC58A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56A6-E35D-4415-8839-4F094734BB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7CDB-7B73-42BD-B830-15C2F5A39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7BCAA-A6BB-4C5F-BE2C-3751546F84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FE1E7-91D1-4CB8-B544-2AFE09A674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3AD6-7473-4DB5-9073-1BB74E440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143DDE94-7166-4AFB-9CC3-6EE798ED87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6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1.ru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ralairlines.r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079"/>
          <p:cNvSpPr>
            <a:spLocks noChangeArrowheads="1"/>
          </p:cNvSpPr>
          <p:nvPr/>
        </p:nvSpPr>
        <p:spPr bwMode="auto">
          <a:xfrm>
            <a:off x="0" y="2133600"/>
            <a:ext cx="9144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600" b="1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endParaRPr lang="en-US" sz="2600" b="1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endParaRPr lang="ru-RU" sz="2600" b="1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endParaRPr lang="ru-RU" sz="2000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endParaRPr lang="ru-RU" sz="2000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endParaRPr lang="ru-RU" sz="3000" b="1">
              <a:solidFill>
                <a:srgbClr val="333399"/>
              </a:solidFill>
              <a:ea typeface="MS PGothic" pitchFamily="34" charset="-128"/>
            </a:endParaRPr>
          </a:p>
        </p:txBody>
      </p:sp>
      <p:sp>
        <p:nvSpPr>
          <p:cNvPr id="18434" name="Rectangle 26"/>
          <p:cNvSpPr>
            <a:spLocks noChangeArrowheads="1"/>
          </p:cNvSpPr>
          <p:nvPr/>
        </p:nvSpPr>
        <p:spPr bwMode="auto">
          <a:xfrm>
            <a:off x="0" y="2088107"/>
            <a:ext cx="9144000" cy="26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rgbClr val="008080"/>
                </a:solidFill>
                <a:ea typeface="MS PGothic" pitchFamily="34" charset="-128"/>
              </a:rPr>
              <a:t>	</a:t>
            </a:r>
            <a:endParaRPr lang="ru-RU" b="1" dirty="0">
              <a:solidFill>
                <a:srgbClr val="008080"/>
              </a:solidFill>
              <a:ea typeface="MS PGothic" pitchFamily="34" charset="-128"/>
            </a:endParaRPr>
          </a:p>
          <a:p>
            <a:pPr algn="ctr"/>
            <a:r>
              <a:rPr lang="ru-RU" sz="2600" b="1" dirty="0">
                <a:solidFill>
                  <a:srgbClr val="008080"/>
                </a:solidFill>
                <a:ea typeface="MS PGothic" pitchFamily="34" charset="-128"/>
              </a:rPr>
              <a:t>             </a:t>
            </a:r>
          </a:p>
          <a:p>
            <a:pPr algn="ctr"/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Результаты правоприменительной практики Свердловского УФАС России в сфере антимонопольного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законодательства и законодательства о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рекламе</a:t>
            </a:r>
            <a:endParaRPr lang="ru-RU" sz="3600" b="1" dirty="0">
              <a:solidFill>
                <a:srgbClr val="0000FF"/>
              </a:solidFill>
              <a:latin typeface="Monotype Corsiva" pitchFamily="66" charset="0"/>
              <a:ea typeface="MS PGothic" pitchFamily="34" charset="-128"/>
            </a:endParaRPr>
          </a:p>
        </p:txBody>
      </p:sp>
      <p:sp>
        <p:nvSpPr>
          <p:cNvPr id="18435" name="Rectangle 26"/>
          <p:cNvSpPr>
            <a:spLocks noChangeArrowheads="1"/>
          </p:cNvSpPr>
          <p:nvPr/>
        </p:nvSpPr>
        <p:spPr bwMode="auto">
          <a:xfrm>
            <a:off x="6011863" y="5949950"/>
            <a:ext cx="3132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008080"/>
                </a:solidFill>
                <a:ea typeface="MS PGothic" pitchFamily="34" charset="-128"/>
              </a:rPr>
              <a:t>	</a:t>
            </a:r>
            <a:endParaRPr lang="ru-RU" b="1">
              <a:solidFill>
                <a:srgbClr val="008080"/>
              </a:solidFill>
              <a:ea typeface="MS PGothic" pitchFamily="34" charset="-128"/>
            </a:endParaRPr>
          </a:p>
          <a:p>
            <a:pPr algn="ctr"/>
            <a:r>
              <a:rPr lang="ru-RU" sz="2600" b="1">
                <a:solidFill>
                  <a:srgbClr val="008080"/>
                </a:solidFill>
                <a:ea typeface="MS PGothic" pitchFamily="34" charset="-128"/>
              </a:rPr>
              <a:t>             </a:t>
            </a:r>
          </a:p>
        </p:txBody>
      </p:sp>
      <p:sp>
        <p:nvSpPr>
          <p:cNvPr id="18436" name="Rectangle 26"/>
          <p:cNvSpPr>
            <a:spLocks noChangeArrowheads="1"/>
          </p:cNvSpPr>
          <p:nvPr/>
        </p:nvSpPr>
        <p:spPr bwMode="auto">
          <a:xfrm>
            <a:off x="0" y="4708478"/>
            <a:ext cx="8980227" cy="188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rgbClr val="008080"/>
                </a:solidFill>
                <a:ea typeface="MS PGothic" pitchFamily="34" charset="-128"/>
              </a:rPr>
              <a:t>	</a:t>
            </a:r>
            <a:endParaRPr lang="ru-RU" b="1" dirty="0">
              <a:solidFill>
                <a:srgbClr val="008080"/>
              </a:solidFill>
              <a:ea typeface="MS PGothic" pitchFamily="34" charset="-128"/>
            </a:endParaRPr>
          </a:p>
          <a:p>
            <a:pPr algn="r"/>
            <a:r>
              <a:rPr lang="ru-RU" sz="2600" b="1" dirty="0" smtClean="0">
                <a:solidFill>
                  <a:srgbClr val="008080"/>
                </a:solidFill>
                <a:ea typeface="MS PGothic" pitchFamily="34" charset="-128"/>
              </a:rPr>
              <a:t>             </a:t>
            </a:r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Сергей Николаевич Волков, </a:t>
            </a:r>
          </a:p>
          <a:p>
            <a:pPr algn="r"/>
            <a:r>
              <a:rPr lang="ru-RU" sz="2000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Заместитель руководителя</a:t>
            </a:r>
          </a:p>
          <a:p>
            <a:pPr algn="r"/>
            <a:r>
              <a:rPr lang="ru-RU" sz="2000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Свердловского </a:t>
            </a:r>
            <a:r>
              <a:rPr lang="ru-RU" sz="2000" b="1" dirty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УФАС </a:t>
            </a:r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России</a:t>
            </a:r>
          </a:p>
          <a:p>
            <a:pPr algn="ctr"/>
            <a:endParaRPr lang="ru-RU" sz="2000" b="1" dirty="0" smtClean="0">
              <a:solidFill>
                <a:srgbClr val="2D0EE8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2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Екатеринбург, 2018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808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656A6-E35D-4415-8839-4F094734BB7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-154236"/>
            <a:ext cx="8989764" cy="83099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solidFill>
                  <a:srgbClr val="2D0EE8"/>
                </a:solidFill>
                <a:latin typeface="Times New Roman" pitchFamily="18" charset="0"/>
                <a:cs typeface="Times New Roman" pitchFamily="18" charset="0"/>
              </a:rPr>
              <a:t>Закон о подготовке и проведении в РФ чемпионата мира по футболу FIFA 2018 года</a:t>
            </a:r>
            <a:endParaRPr lang="ru-RU" dirty="0">
              <a:solidFill>
                <a:srgbClr val="2D0E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271" y="2471494"/>
            <a:ext cx="8824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Свердловским УФАС России признана ненадлежащей реклама ООО «Мир домашней техники»,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Ситисайн-Урал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ООО «Корпорация Руан», 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Макларенс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распространенная 25.05.2018 на расстоянии ближе чем две тысячи метров от внешних границ места осуществления спортивных соревнований – стадиона «Екатеринбург-Арена», при отсутствии соответствующего договора с FIFA или уполномоченной организацией FIFA либо письменного согласия FIFA или уполномоченной организации FIFA на осуществление указанной деятельности.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96567"/>
            <a:ext cx="8989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Законодательство о рекламе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части 1 статьи18 Закона о подготовке и проведении в РФ чемпионата мира по футболу FIFA 2018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sport-tours.ru/sysfiles/43_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259" y="4010139"/>
            <a:ext cx="6169447" cy="267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98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СПАСИБО ЗА ВНИМАНИЕ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!</a:t>
            </a:r>
            <a:br>
              <a:rPr lang="en-US" sz="3000" b="1" dirty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endParaRPr lang="ru-RU" sz="3000" b="1" dirty="0">
              <a:solidFill>
                <a:srgbClr val="333399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29698" name="Group 11"/>
          <p:cNvGrpSpPr>
            <a:grpSpLocks/>
          </p:cNvGrpSpPr>
          <p:nvPr/>
        </p:nvGrpSpPr>
        <p:grpSpPr bwMode="auto">
          <a:xfrm>
            <a:off x="1425039" y="3170235"/>
            <a:ext cx="6331545" cy="1597047"/>
            <a:chOff x="1828801" y="2743200"/>
            <a:chExt cx="3934946" cy="625609"/>
          </a:xfrm>
        </p:grpSpPr>
        <p:pic>
          <p:nvPicPr>
            <p:cNvPr id="29699" name="Picture 5" descr="FAS-logo-col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1" y="2743200"/>
              <a:ext cx="819217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Box 8"/>
            <p:cNvSpPr txBox="1">
              <a:spLocks noChangeArrowheads="1"/>
            </p:cNvSpPr>
            <p:nvPr/>
          </p:nvSpPr>
          <p:spPr bwMode="auto">
            <a:xfrm>
              <a:off x="2432920" y="2790097"/>
              <a:ext cx="3330827" cy="57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www.sverdlovsk.fas.gov.ru</a:t>
              </a:r>
              <a:endParaRPr lang="ru-RU" sz="3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0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e-mail:to66@fas.gov.ru</a:t>
              </a:r>
              <a:endParaRPr lang="ru-RU" sz="3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0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https</a:t>
              </a:r>
              <a:r>
                <a:rPr lang="en-US" sz="30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://</a:t>
              </a:r>
              <a:r>
                <a:rPr lang="en-US" sz="30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twitter.com/so_ufas</a:t>
              </a:r>
              <a:endParaRPr lang="en-US" sz="3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0" y="260350"/>
            <a:ext cx="87122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AC93D8-91B2-4AA6-9296-E934A6F19CFF}" type="slidenum">
              <a:rPr lang="ru-RU" sz="1600">
                <a:solidFill>
                  <a:srgbClr val="FFFFFF"/>
                </a:solidFill>
                <a:ea typeface="MS PGothic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60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71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28" y="2844815"/>
            <a:ext cx="1942509" cy="202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8343" y="1044021"/>
            <a:ext cx="8363857" cy="76944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200" b="1" dirty="0">
                <a:solidFill>
                  <a:srgbClr val="333399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Функционал Свердловского УФАС России в сфере антимонопольного законодательства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158085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r>
              <a:rPr lang="ru-RU" sz="12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предупреждение, выявление и пресечение нарушений закона «О защите конкуренции»;</a:t>
            </a:r>
          </a:p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endParaRPr lang="ru-RU" sz="1200" kern="0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r>
              <a:rPr lang="ru-RU" sz="1200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возбуждение и рассмотрение дел по признакам нарушения закона «О защите конкуренции»;</a:t>
            </a:r>
          </a:p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endParaRPr lang="ru-RU" sz="1200" kern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r>
              <a:rPr lang="ru-RU" sz="12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выдача обязательных для исполнения предупреждений и предписаний о прекращении нарушения закона «О защите конкуренции»;</a:t>
            </a:r>
          </a:p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endParaRPr lang="ru-RU" sz="1200" kern="0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SzPct val="45000"/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обращение в арбитражный суд с исками о нарушении антимонопольного законодательства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SzPct val="45000"/>
              <a:buFont typeface="Wingdings" pitchFamily="2" charset="2"/>
              <a:buChar char="ü"/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buSzPct val="45000"/>
              <a:buFont typeface="Wingdings" pitchFamily="2" charset="2"/>
              <a:buChar char="ü"/>
              <a:defRPr/>
            </a:pPr>
            <a:r>
              <a:rPr lang="ru-RU" sz="1200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участие в рассмотрении судом, арбитражным судом </a:t>
            </a:r>
            <a:r>
              <a:rPr lang="ru-RU" sz="1200" kern="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дел, связанных </a:t>
            </a:r>
            <a:r>
              <a:rPr lang="ru-RU" sz="1200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 применением</a:t>
            </a:r>
            <a:r>
              <a:rPr lang="ru-RU" sz="1200" kern="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ru-RU" sz="1200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нарушением антимонопольного законодательства;</a:t>
            </a:r>
          </a:p>
          <a:p>
            <a:pPr marL="342900" indent="-342900">
              <a:buSzPct val="45000"/>
              <a:buFont typeface="Wingdings" pitchFamily="2" charset="2"/>
              <a:buChar char="ü"/>
              <a:defRPr/>
            </a:pPr>
            <a:endParaRPr lang="ru-RU" sz="1200" kern="0" dirty="0" smtClean="0">
              <a:solidFill>
                <a:srgbClr val="33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ectangle 4"/>
          <p:cNvSpPr txBox="1">
            <a:spLocks/>
          </p:cNvSpPr>
          <p:nvPr/>
        </p:nvSpPr>
        <p:spPr bwMode="auto">
          <a:xfrm>
            <a:off x="5305468" y="2158084"/>
            <a:ext cx="3707904" cy="415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r>
              <a:rPr lang="ru-RU" sz="12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обращение в суд с заявлениями об обжаловании  противоречащих антимонопольному законодательству нормативных правовых актов;</a:t>
            </a: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200" kern="0" dirty="0" smtClean="0">
              <a:solidFill>
                <a:schemeClr val="accent2">
                  <a:lumMod val="75000"/>
                </a:schemeClr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r>
              <a:rPr lang="ru-RU" sz="1200" kern="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проведение проверок соблюдения антимонопольного законодательства</a:t>
            </a:r>
            <a:r>
              <a:rPr lang="ru-RU" sz="1200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200" kern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r>
              <a:rPr lang="ru-RU" sz="1200" kern="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участие в рассмотрении судом, арбитражным судом дел, связанных с применением, нарушением антимонопольного законодательства;</a:t>
            </a: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400" kern="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r>
              <a:rPr lang="ru-RU" sz="1200" kern="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рассмотрение жалоб на нарушение процедуры торгов и порядка заключения договоров, порядка осуществления процедур, включенных в исчерпывающие перечни процедур в сферах </a:t>
            </a:r>
            <a:r>
              <a:rPr lang="ru-RU" sz="1200" kern="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строительства;</a:t>
            </a: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200" kern="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рассмотрение заявлений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 даче согласия на предоставление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государственной или муниципальной 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преференции</a:t>
            </a: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200" kern="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200" kern="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400" kern="0" dirty="0" smtClean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400" kern="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400" kern="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500" kern="0" dirty="0" smtClean="0">
              <a:ea typeface="ＭＳ Ｐゴシック" pitchFamily="34" charset="-128"/>
              <a:cs typeface="Mangal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800" kern="0" dirty="0" smtClean="0">
              <a:ea typeface="ＭＳ Ｐゴシック" pitchFamily="34" charset="-128"/>
              <a:cs typeface="Mangal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800" kern="0" dirty="0">
              <a:ea typeface="ＭＳ Ｐゴシック" pitchFamily="34" charset="-128"/>
              <a:cs typeface="Mangal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745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5"/>
          <p:cNvSpPr txBox="1">
            <a:spLocks/>
          </p:cNvSpPr>
          <p:nvPr/>
        </p:nvSpPr>
        <p:spPr>
          <a:xfrm>
            <a:off x="103312" y="1024569"/>
            <a:ext cx="8784976" cy="45058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lvl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в сфере Земельного законодательства.</a:t>
            </a:r>
          </a:p>
          <a:p>
            <a:pPr lvl="0">
              <a:buNone/>
            </a:pPr>
            <a:endParaRPr lang="ru-RU" sz="1400" b="1" dirty="0" smtClean="0"/>
          </a:p>
          <a:p>
            <a:pPr lvl="0">
              <a:buNone/>
            </a:pPr>
            <a:endParaRPr lang="ru-RU" sz="1400" dirty="0" smtClean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70114" y="-164554"/>
            <a:ext cx="8772061" cy="85725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Рассмотрение жалоб в порядке, предусмотренном ст. 18.1 Закона о защите конкуренции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7287" y="1421176"/>
          <a:ext cx="8714342" cy="405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6863" y="5617658"/>
            <a:ext cx="8620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Неразмещение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соответствии с законодательством РФ информации о проведении обязательных в соответствии с законодательством РФ торгов, образует событие предусмотренного ч. 1 ст. 7.32.4 КоАП РФ административного правонарушения.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 descr="http://kojgorodok.ru/media/cache/e4/c4/0b/4f/dc/b7/e4c40b4fdcb739f40d7cf84a1e0c0a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3504" y="4428782"/>
            <a:ext cx="1630496" cy="1344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67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5"/>
          <p:cNvSpPr txBox="1">
            <a:spLocks/>
          </p:cNvSpPr>
          <p:nvPr/>
        </p:nvSpPr>
        <p:spPr>
          <a:xfrm>
            <a:off x="103312" y="1024569"/>
            <a:ext cx="8784976" cy="45058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lvl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законодательства о концессионных соглашений.</a:t>
            </a:r>
          </a:p>
          <a:p>
            <a:pPr lvl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(Федеральный закон от 21.07.2005 № 115-ФЗ «О концессионных соглашениях»)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400" b="1" dirty="0" smtClean="0"/>
          </a:p>
          <a:p>
            <a:pPr lvl="0">
              <a:buNone/>
            </a:pPr>
            <a:endParaRPr lang="ru-RU" sz="1400" dirty="0" smtClean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70114" y="-164554"/>
            <a:ext cx="8772061" cy="85725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Рассмотрение жалоб в порядке, предусмотренном ст. 18.1 Закона о защите конкуренции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56723" y="1904973"/>
            <a:ext cx="1663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ч. 10 ст. 7.32.4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КоАП РФ.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56723" y="3569465"/>
            <a:ext cx="165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ч. 1 ст. 7.32.4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КоАП РФ.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4689" y="5395485"/>
            <a:ext cx="1674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ч. 6 ст. 7.32.4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КоАП РФ.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740665"/>
          <a:ext cx="7722824" cy="484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067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5"/>
          <p:cNvSpPr txBox="1">
            <a:spLocks/>
          </p:cNvSpPr>
          <p:nvPr/>
        </p:nvSpPr>
        <p:spPr>
          <a:xfrm>
            <a:off x="103312" y="881349"/>
            <a:ext cx="8784976" cy="46491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lvl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в сфере жилищного законодательства в части отбора управляющих организаций в целях управления МКД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70114" y="-164554"/>
            <a:ext cx="8772061" cy="85725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Рассмотрение жалоб в порядке, предусмотренном ст. 18.1 Закона о защите конкуренции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727" y="5971142"/>
            <a:ext cx="8995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Нарушение установленных законодательством Российской Федерации процедуры и порядка организации и проведения обязательных в соответствии с законодательством Российской Федерации торгов, образует событие административного правонарушения, предусмотренного ч. 10 ст. 7.32.4 КоАП РФ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0" y="1454228"/>
            <a:ext cx="9144000" cy="4538950"/>
          </a:xfrm>
          <a:prstGeom prst="flowChartInternal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 39 Порядка проведения открытого конкурса по отбору управляющей организации (утв. Постановлением Правительства РФ от 06.02.2006 № 75)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необоснованное уклонение ОМС от отказа в проведении конкурса в отношении МКД, несмотря на поступившее уведомление от управляющей организации, о том что жителями многоквартирных домов, выбран и реализован способ управления данными домами, с приложением копий соответствующих Протоколов внеочередного собрания собственников, а также копий заключенных собственниками помещений с управляющей организацией договоров управления.</a:t>
            </a:r>
          </a:p>
          <a:p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(Определения Верховного суда РФ от 26.01.2018 по делу № А60-55427/2016, от 26.05.2017 по делу №  А60-11384/2016)</a:t>
            </a:r>
          </a:p>
          <a:p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Постановления Конституционного Суда РФ от 12.04.2016 N 10-П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kvadmetry.ru/wp-content/uploads/2017/11/NRikhrTg-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7252"/>
            <a:ext cx="1159558" cy="1255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67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656A6-E35D-4415-8839-4F094734BB7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-143219"/>
            <a:ext cx="8989764" cy="83099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Рассмотрение жалоб в порядке, предусмотренном ст. 18.1 Закона о защите конкуренции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86439" y="969484"/>
            <a:ext cx="8694275" cy="70788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Нарушение порядка проведения обязательных торгов в процедуре банкротства.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4236" y="1652530"/>
            <a:ext cx="8989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Абзацы 4 и 5 пункта 5.1 и пункт 7.2 Порядка № 495 - недостоверное отражение информации о лице, подавшем заявку на участие в торгах.</a:t>
            </a:r>
            <a:endParaRPr lang="ru-RU" b="1" kern="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43219" y="2324558"/>
          <a:ext cx="8780443" cy="385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13981" y="619148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ч. 6 ст. 7.32.4 КоАП РФ.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http://kvnews.ru/cache/img/stRateably_650x325_0/kv170526_0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433" y="5739788"/>
            <a:ext cx="3349127" cy="1118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98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656A6-E35D-4415-8839-4F094734BB7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-132201"/>
            <a:ext cx="8989764" cy="83099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kern="0" dirty="0" smtClean="0">
                <a:solidFill>
                  <a:srgbClr val="660066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Типовые нарушения требований антимонопольного законодательства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86439" y="826265"/>
            <a:ext cx="8694275" cy="83099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7287" y="997415"/>
            <a:ext cx="8747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Недобросовестная конкуренция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0" y="1766065"/>
          <a:ext cx="8989764" cy="509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4" descr="http://www.hergamut.in/wp-content/uploads/2016/04/date-a-person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5031" y="903382"/>
            <a:ext cx="1938969" cy="98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98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656A6-E35D-4415-8839-4F094734BB7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75141"/>
            <a:ext cx="8989764" cy="70788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Выявление и пресечение нарушений требований рекламного законодательства РФ</a:t>
            </a:r>
            <a:endParaRPr lang="ru-RU" sz="2000" kern="0" dirty="0">
              <a:solidFill>
                <a:srgbClr val="660066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86439" y="972818"/>
            <a:ext cx="8694275" cy="30777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2202" y="1030418"/>
            <a:ext cx="8824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Свердловским УФАС России реклама под заголовком «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Машины собирали не в России – все сделано как надо: в Екатеринбург привезли настоящие японские иномарки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распространенную на сайте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e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1.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14.12.2017 признана ненадлежащей, как не соответствующей требованиям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п.1 ч.3 ст. 5 Закона о рекламе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поскольку в ней отсутствует объективное подтверждение того, что автомобили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Honda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Pilot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Honda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CR-V» иностранной сборки превосходят по качеству автомобили указанных марок российской сборки.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287" y="2706537"/>
            <a:ext cx="87363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Свердловским УФАС России реклама, распространенная ИП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Деменьшиным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Р.Л. на боковых поверхностях легковых автомобилей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Ниссан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Альмера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Renault Logan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Toyota Camry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Daewoo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Nexia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Tourneo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Custom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признана ненадлежащей, как не соответствующей требованиям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п.3 ч.3 ст. 5 Закона о рекламе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поскольку содержит не соответствующие действительности сведения о  возможности получения услуги по перевозке пассажиров и багажа легковым такси с использованием именно данных транспортных средств, а также не соответствующей требованиям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ч.7 ст. 5 Закона о рекламе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поскольку в рекламе отсутствует информация о том, что услуги по перевозке пассажиров и багажа легковым такси с использованием автомобиля, на котором размещена реклама, не оказываются, что искажает смысл информации и вводит в заблуждение потребителей рекламы.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Выдано Предписание.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666067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Нарушение рекламодателем,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рекламопроизводителем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рекламораспространителем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законодательства о рекламе образует событие предусмотренного ч. 1 ст. 14.3 КоАП РФ административного правонарушения.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8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656A6-E35D-4415-8839-4F094734BB7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-154236"/>
            <a:ext cx="8989764" cy="83099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solidFill>
                  <a:srgbClr val="2D0EE8"/>
                </a:solidFill>
                <a:latin typeface="Times New Roman" pitchFamily="18" charset="0"/>
                <a:cs typeface="Times New Roman" pitchFamily="18" charset="0"/>
              </a:rPr>
              <a:t>Закон о подготовке и проведении в РФ чемпионата мира по футболу FIFA 2018 года</a:t>
            </a:r>
            <a:endParaRPr lang="ru-RU" dirty="0">
              <a:solidFill>
                <a:srgbClr val="2D0E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271" y="2471494"/>
            <a:ext cx="88245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Распространение в журнале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Аэроэкспресс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рекламы ОАО АК «Уральские авиалинии» со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слоганом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«Летим на футбол» и списком городов проведения матчей Чемпионата, а также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размещение на сайте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uralairlines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принадлежащем ОАО АК «Уральские авиалинии», раздела, посвященного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Чемпионату мира по футболу 2018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призывом покупать «авиабилеты на лучшее событие этого года прямо сейчас», то есть с использованием Символики спортивных соревнований и создания представления о причастности 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FIFA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мероприятиям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FIFA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отсутствии соответствующего договора с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FIFA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96567"/>
            <a:ext cx="8989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Недобросовестная конкуренция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ст. 14.8 Закона о защите конкуренции и пунктов 1, 2 части 1 статьи 20 Закона о Чемпионате мира по футболу.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4895" y="4197426"/>
            <a:ext cx="6466901" cy="231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098045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 cmpd="sng">
          <a:noFill/>
          <a:miter lim="800000"/>
          <a:headEnd/>
          <a:tailEnd/>
        </a:ln>
        <a:scene3d>
          <a:camera prst="perspectiveFront"/>
          <a:lightRig rig="threePt" dir="t"/>
        </a:scene3d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kern="0" cap="none" spc="0" normalizeH="0" baseline="0" noProof="0" dirty="0">
            <a:ln>
              <a:noFill/>
            </a:ln>
            <a:solidFill>
              <a:srgbClr val="0000FF"/>
            </a:solidFill>
            <a:effectLst/>
            <a:uLnTx/>
            <a:uFillTx/>
            <a:latin typeface="+mj-lt"/>
            <a:ea typeface="MS PGothic" pitchFamily="34" charset="-128"/>
            <a:cs typeface="MS PGothic" pitchFamily="34" charset="-128"/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30843</TotalTime>
  <Words>1504</Words>
  <Application>Microsoft Office PowerPoint</Application>
  <PresentationFormat>Экран (4:3)</PresentationFormat>
  <Paragraphs>116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Рассмотрение жалоб в порядке, предусмотренном ст. 18.1 Закона о защите конкуренции</vt:lpstr>
      <vt:lpstr>Рассмотрение жалоб в порядке, предусмотренном ст. 18.1 Закона о защите конкуренции</vt:lpstr>
      <vt:lpstr>Рассмотрение жалоб в порядке, предусмотренном ст. 18.1 Закона о защите конкуренции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Manager>Шалабодов Д.В.</Manager>
  <Company>Свердловское УФАС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Жабокрик Игорь  Леонидович</dc:creator>
  <cp:lastModifiedBy>Масалкова Елена Георгиевна</cp:lastModifiedBy>
  <cp:revision>491</cp:revision>
  <cp:lastPrinted>2013-05-15T06:08:23Z</cp:lastPrinted>
  <dcterms:created xsi:type="dcterms:W3CDTF">2011-08-24T07:02:51Z</dcterms:created>
  <dcterms:modified xsi:type="dcterms:W3CDTF">2018-06-14T04:56:58Z</dcterms:modified>
  <cp:version>1</cp:version>
</cp:coreProperties>
</file>