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00" r:id="rId2"/>
    <p:sldId id="399" r:id="rId3"/>
    <p:sldId id="401" r:id="rId4"/>
    <p:sldId id="402" r:id="rId5"/>
    <p:sldId id="380" r:id="rId6"/>
    <p:sldId id="383" r:id="rId7"/>
    <p:sldId id="382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404" r:id="rId21"/>
    <p:sldId id="405" r:id="rId22"/>
    <p:sldId id="403" r:id="rId23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C9BB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>
        <p:scale>
          <a:sx n="70" d="100"/>
          <a:sy n="70" d="100"/>
        </p:scale>
        <p:origin x="-252" y="-3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5"/>
        <p:guide pos="214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 smtClean="0"/>
            </a:lvl1pPr>
          </a:lstStyle>
          <a:p>
            <a:pPr>
              <a:defRPr/>
            </a:pPr>
            <a:fld id="{89EC0240-AC9D-4E5D-AD4F-99C21B61AAD0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A27E40-332A-4A2B-81CE-406A7DD0D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21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965" tIns="45482" rIns="90965" bIns="45482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dirty="0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4450" y="0"/>
            <a:ext cx="2943225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4450" y="9431338"/>
            <a:ext cx="2943225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8A41D3F3-5395-4362-AB54-DF9CA9C551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4610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3990" indent="-28615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4600" indent="-22892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2440" indent="-22892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0280" indent="-22892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8120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5961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33801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91641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4704F0E-FB11-418A-8A6B-A40C04A2AE02}" type="slidenum">
              <a:rPr lang="ru-RU" sz="1200" smtClean="0"/>
              <a:pPr eaLnBrk="1" hangingPunct="1"/>
              <a:t>1</a:t>
            </a:fld>
            <a:endParaRPr lang="ru-RU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50744" y="9429354"/>
            <a:ext cx="2945341" cy="495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3" tIns="46571" rIns="93143" bIns="46571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A8A8056-AF50-4200-934A-E6215ED40023}" type="slidenum">
              <a:rPr lang="ru-RU" sz="1200"/>
              <a:pPr algn="r" eaLnBrk="1" hangingPunct="1"/>
              <a:t>22</a:t>
            </a:fld>
            <a:endParaRPr 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525" y="1009650"/>
            <a:ext cx="7313613" cy="11795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7923213" cy="1827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189413"/>
            <a:ext cx="7923213" cy="182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xfrm>
            <a:off x="0" y="6467475"/>
            <a:ext cx="938213" cy="388938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0E9EA31C-FF93-4433-96DB-35D010C68C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656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2455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9" r:id="rId2"/>
    <p:sldLayoutId id="2147483738" r:id="rId3"/>
    <p:sldLayoutId id="2147483737" r:id="rId4"/>
    <p:sldLayoutId id="2147483736" r:id="rId5"/>
    <p:sldLayoutId id="2147483735" r:id="rId6"/>
    <p:sldLayoutId id="2147483734" r:id="rId7"/>
    <p:sldLayoutId id="2147483733" r:id="rId8"/>
    <p:sldLayoutId id="2147483732" r:id="rId9"/>
    <p:sldLayoutId id="2147483731" r:id="rId10"/>
    <p:sldLayoutId id="2147483730" r:id="rId11"/>
    <p:sldLayoutId id="2147483745" r:id="rId12"/>
    <p:sldLayoutId id="2147483746" r:id="rId13"/>
  </p:sldLayoutIdLst>
  <p:hf hdr="0" ftr="0" dt="0"/>
  <p:txStyles>
    <p:titleStyle>
      <a:lvl1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5pPr>
      <a:lvl6pPr marL="25146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6pPr>
      <a:lvl7pPr marL="29718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7pPr>
      <a:lvl8pPr marL="34290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8pPr>
      <a:lvl9pPr marL="38862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2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1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10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611188" y="2417763"/>
            <a:ext cx="8532812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</a:t>
            </a:r>
          </a:p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по Свердловской области</a:t>
            </a:r>
            <a:endParaRPr lang="en-US" sz="28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8575" y="4149725"/>
            <a:ext cx="9144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latin typeface="Calibri" pitchFamily="34" charset="0"/>
              </a:rPr>
              <a:t>Контроль в сфере закупок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348880"/>
            <a:ext cx="9036496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kern="1200" dirty="0"/>
              <a:t>5.  Отказ </a:t>
            </a:r>
            <a:r>
              <a:rPr lang="ru-RU" b="1" kern="1200" dirty="0" smtClean="0"/>
              <a:t>заказчика </a:t>
            </a:r>
            <a:r>
              <a:rPr lang="ru-RU" b="1" kern="1200" dirty="0"/>
              <a:t>от заключения договора по результатам запроса предложений на этапе заключения контракта является незаконным.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509120"/>
            <a:ext cx="8784976" cy="1828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(Постановление Семнадцатого арбитражного апелляционного суда от 27.12.2017 N 17АП-17018/2017-АК по делу N А60-33621/2017).</a:t>
            </a:r>
          </a:p>
        </p:txBody>
      </p:sp>
    </p:spTree>
    <p:extLst>
      <p:ext uri="{BB962C8B-B14F-4D97-AF65-F5344CB8AC3E}">
        <p14:creationId xmlns="" xmlns:p14="http://schemas.microsoft.com/office/powerpoint/2010/main" val="17861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348880"/>
            <a:ext cx="8784976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kern="1200" dirty="0"/>
              <a:t>6. </a:t>
            </a:r>
            <a:r>
              <a:rPr lang="ru-RU" b="1" dirty="0" smtClean="0"/>
              <a:t>участник закупки в составе заявки, подаваемой в письменной форме, на участие в конкурсе в праве предоставить распечатанный вариант выписки из ЕГРЮЛ  с отметкой налогового органа</a:t>
            </a:r>
            <a:endParaRPr lang="ru-RU" dirty="0" smtClean="0"/>
          </a:p>
          <a:p>
            <a:pPr marL="0" indent="0" algn="ctr">
              <a:buNone/>
            </a:pPr>
            <a:endParaRPr lang="ru-RU" b="1" kern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013176"/>
            <a:ext cx="8784976" cy="13247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(Определение Верховного суда от 16.10.2018 г.                  </a:t>
            </a:r>
            <a:r>
              <a:rPr lang="ru-RU" sz="2400" dirty="0" smtClean="0"/>
              <a:t>№306-КГ18-13540 по делу А65-34118/2017)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861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348880"/>
            <a:ext cx="9144000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kern="1200" dirty="0"/>
              <a:t>7. Требование о наличии опыта исполнения контракта на выполнение работы по строительству, реконструкции и капитальному ремонту объектов капитального строительства при текущем ремонте не правомерно.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653136"/>
            <a:ext cx="8784976" cy="1684784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/>
              <a:t>(Апелляционное определение Верховного Суда РФ от 29.11.2016 N АПЛ16-490 Об оставлении без изменения решения Верховного Суда РФ от 22.08.2016 N АКПИ16-574), (Решение Арбитражного суда Свердловской области № А60-56499/2017)</a:t>
            </a:r>
          </a:p>
        </p:txBody>
      </p:sp>
    </p:spTree>
    <p:extLst>
      <p:ext uri="{BB962C8B-B14F-4D97-AF65-F5344CB8AC3E}">
        <p14:creationId xmlns="" xmlns:p14="http://schemas.microsoft.com/office/powerpoint/2010/main" val="317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2348880"/>
            <a:ext cx="9036496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b="1" kern="1200" dirty="0"/>
              <a:t>8. Если в протоколе рассмотрения заявок, размещенном в ЕИС ошибочно указан член комиссии, который не участвовал в рассмотрении заявок, не подписание протокола указанным лицом свидетельствует о нарушении Закона о контрактной системе указанным лицом.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941168"/>
            <a:ext cx="8784976" cy="13967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(Постановление </a:t>
            </a:r>
            <a:r>
              <a:rPr lang="ru-RU" sz="2400" dirty="0"/>
              <a:t>Семнадцатого арбитражного апелляционного суда от 28.12.2017 N 17АП-17811/2017-АК по делу N А60-37975/2017)</a:t>
            </a:r>
          </a:p>
        </p:txBody>
      </p:sp>
    </p:spTree>
    <p:extLst>
      <p:ext uri="{BB962C8B-B14F-4D97-AF65-F5344CB8AC3E}">
        <p14:creationId xmlns="" xmlns:p14="http://schemas.microsoft.com/office/powerpoint/2010/main" val="317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97" y="2060848"/>
            <a:ext cx="9144000" cy="28803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kern="1200" dirty="0" smtClean="0"/>
              <a:t>         9</a:t>
            </a:r>
            <a:r>
              <a:rPr lang="ru-RU" sz="2400" b="1" kern="1200" dirty="0"/>
              <a:t>. Не </a:t>
            </a:r>
            <a:r>
              <a:rPr lang="ru-RU" sz="2400" b="1" kern="1200" dirty="0" smtClean="0"/>
              <a:t>использование, </a:t>
            </a:r>
            <a:r>
              <a:rPr lang="ru-RU" sz="2400" b="1" kern="1200" dirty="0"/>
              <a:t>при составлении </a:t>
            </a:r>
            <a:r>
              <a:rPr lang="ru-RU" sz="2400" b="1" kern="1200" dirty="0" smtClean="0"/>
              <a:t>                            описания </a:t>
            </a:r>
            <a:r>
              <a:rPr lang="ru-RU" sz="2400" b="1" kern="1200" dirty="0"/>
              <a:t>объекта </a:t>
            </a:r>
            <a:r>
              <a:rPr lang="ru-RU" sz="2400" b="1" kern="1200" dirty="0" smtClean="0"/>
              <a:t>закупки, показателей и </a:t>
            </a:r>
            <a:r>
              <a:rPr lang="ru-RU" sz="2400" b="1" kern="1200" dirty="0"/>
              <a:t>требований касающихся технических характеристик, функциональных качественных характеристик объекта закупки, которые предусмотрены ГОСТ без отсутствия обоснования необходимости использования других показателей является нарушением ч 1. ст. 33 Закона о контрактной системе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157192"/>
            <a:ext cx="8784976" cy="11807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100" dirty="0" smtClean="0"/>
              <a:t>(</a:t>
            </a:r>
            <a:r>
              <a:rPr lang="ru-RU" sz="2100" dirty="0"/>
              <a:t>Постановление Семнадцатого арбитражного апелляционного суда от 18.12.2017 N 17АП-15103/2017-АК по делу N А60-19990/2017)</a:t>
            </a:r>
          </a:p>
        </p:txBody>
      </p:sp>
    </p:spTree>
    <p:extLst>
      <p:ext uri="{BB962C8B-B14F-4D97-AF65-F5344CB8AC3E}">
        <p14:creationId xmlns="" xmlns:p14="http://schemas.microsoft.com/office/powerpoint/2010/main" val="317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348880"/>
            <a:ext cx="9144000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kern="1200" dirty="0"/>
              <a:t>10. </a:t>
            </a:r>
            <a:r>
              <a:rPr lang="ru-RU" sz="2400" b="1" kern="1200" dirty="0" smtClean="0"/>
              <a:t> Если выполнение работ, оказание услуг, составляющих лицензируемый вид деятельности, является самостоятельным объектом закупки, заказчик устанавливает требования к участникам закупки о наличии у них лицензии на такой вид деятельности</a:t>
            </a:r>
            <a:r>
              <a:rPr lang="ru-RU" sz="2800" b="1" kern="1200" dirty="0" smtClean="0"/>
              <a:t>. </a:t>
            </a:r>
            <a:endParaRPr lang="ru-RU" sz="2800" b="1" kern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509120"/>
            <a:ext cx="8784976" cy="1828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/>
              <a:t>(Обзор Президиума Верховного Суда России от 28 июня 2017 г. "Обзор судебной практики применения законодательства Российской Федерации о контрактной системе в сфере закупок товаров, работ, услуг для обеспечения государственных и муниципальных нужд")</a:t>
            </a:r>
          </a:p>
        </p:txBody>
      </p:sp>
    </p:spTree>
    <p:extLst>
      <p:ext uri="{BB962C8B-B14F-4D97-AF65-F5344CB8AC3E}">
        <p14:creationId xmlns="" xmlns:p14="http://schemas.microsoft.com/office/powerpoint/2010/main" val="317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681907"/>
            <a:ext cx="9144000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kern="1200" dirty="0" smtClean="0"/>
              <a:t>11.</a:t>
            </a:r>
            <a:r>
              <a:rPr lang="ru-RU" sz="2800" b="1" dirty="0" smtClean="0"/>
              <a:t> </a:t>
            </a:r>
            <a:r>
              <a:rPr lang="ru-RU" sz="2800" b="1" dirty="0"/>
              <a:t>Стороны не вправе дополнительным соглашением изменять сроки выполнения работ по государственному (муниципальному) контракту, если иное не установлено законом и заключенным в соответствии с ним контрактом. </a:t>
            </a:r>
            <a:r>
              <a:rPr lang="ru-RU" sz="2800" b="1" kern="1200" dirty="0" smtClean="0"/>
              <a:t> </a:t>
            </a:r>
            <a:endParaRPr lang="ru-RU" sz="2800" b="1" kern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509120"/>
            <a:ext cx="8784976" cy="1828800"/>
          </a:xfrm>
        </p:spPr>
        <p:txBody>
          <a:bodyPr/>
          <a:lstStyle/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17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5008" y="2924944"/>
            <a:ext cx="8928992" cy="22322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kern="1200" dirty="0"/>
              <a:t>12. Отклонение заявки участника закупки на основания непредставления документа, не предусмотренного аукционной документацией является нарушением требований Закона о контрактной системе.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kern="1200" dirty="0" smtClean="0"/>
              <a:t>                 13</a:t>
            </a:r>
            <a:r>
              <a:rPr lang="ru-RU" sz="2400" b="1" kern="1200" dirty="0"/>
              <a:t>. </a:t>
            </a:r>
            <a:r>
              <a:rPr lang="ru-RU" sz="2400" b="1" kern="1200" dirty="0" smtClean="0"/>
              <a:t>Заключение контракта с единственным поставщиком по обстоятельствам, которые могут </a:t>
            </a:r>
            <a:r>
              <a:rPr lang="ru-RU" sz="2400" b="1" kern="1200" dirty="0"/>
              <a:t>служить </a:t>
            </a:r>
            <a:r>
              <a:rPr lang="ru-RU" sz="2400" b="1" kern="1200" dirty="0" smtClean="0"/>
              <a:t>обоснованием причин заключения такого контракта в </a:t>
            </a:r>
            <a:r>
              <a:rPr lang="ru-RU" sz="2400" b="1" kern="1200" dirty="0"/>
              <a:t>случае, если возникла потребность в определенных товарах, работах, услугах вследствие непреодолимой </a:t>
            </a:r>
            <a:r>
              <a:rPr lang="ru-RU" sz="2400" b="1" kern="1200" dirty="0" smtClean="0"/>
              <a:t>силы, </a:t>
            </a:r>
            <a:r>
              <a:rPr lang="ru-RU" sz="2400" b="1" kern="1200" dirty="0"/>
              <a:t>должны обладать свойствами внезапности, чрезвычайности и </a:t>
            </a:r>
            <a:r>
              <a:rPr lang="ru-RU" sz="2400" b="1" kern="1200" dirty="0" err="1"/>
              <a:t>непредотвратимости</a:t>
            </a:r>
            <a:r>
              <a:rPr lang="ru-RU" sz="2400" b="1" kern="1200" dirty="0"/>
              <a:t>. </a:t>
            </a:r>
            <a:r>
              <a:rPr lang="ru-RU" sz="2400" kern="1200" dirty="0" smtClean="0"/>
              <a:t>Наличие </a:t>
            </a:r>
            <a:r>
              <a:rPr lang="ru-RU" sz="2400" kern="1200" dirty="0"/>
              <a:t>возможности у заказчика прогнозировать и контролировать сложившуюся ситуацию в течение определенного периода времени является основанием </a:t>
            </a:r>
            <a:r>
              <a:rPr lang="ru-RU" sz="2400" u="sng" kern="1200" dirty="0"/>
              <a:t>признать контракт</a:t>
            </a:r>
            <a:r>
              <a:rPr lang="ru-RU" sz="2400" kern="1200" dirty="0"/>
              <a:t>, заключенный с единственным исполнителем в указанном случае, </a:t>
            </a:r>
            <a:r>
              <a:rPr lang="ru-RU" sz="2400" u="sng" kern="1200" dirty="0"/>
              <a:t>недействительным.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852936"/>
            <a:ext cx="8424936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kern="1200" dirty="0" smtClean="0"/>
              <a:t>14. Факт </a:t>
            </a:r>
            <a:r>
              <a:rPr lang="ru-RU" b="1" kern="1200" dirty="0"/>
              <a:t>обжалования решения и предписания в судебном порядке сам по себе не приостанавливает действие указанных актов.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19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1263572"/>
              </p:ext>
            </p:extLst>
          </p:nvPr>
        </p:nvGraphicFramePr>
        <p:xfrm>
          <a:off x="539552" y="1628800"/>
          <a:ext cx="8208912" cy="4729936"/>
        </p:xfrm>
        <a:graphic>
          <a:graphicData uri="http://schemas.openxmlformats.org/drawingml/2006/table">
            <a:tbl>
              <a:tblPr/>
              <a:tblGrid>
                <a:gridCol w="6655371"/>
                <a:gridCol w="1553541"/>
              </a:tblGrid>
              <a:tr h="461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Поступило жалоб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263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2492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жалобы на действия заказчиков при осуществлении закупок 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федеральных нужд</a:t>
                      </a:r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2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жалобы на действия заказчиков при осуществлении закупок 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нужд Свердловской области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71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585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жалобы на действия заказчиков при осуществлении закупок 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муниципальных нужд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161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рассмотрено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128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Возвращено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70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0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Отозвано заявителями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17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31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необоснованными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89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35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обоснованными (в том числе частично обоснованными)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39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26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Без рассмотрения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48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8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46913" y="6580188"/>
            <a:ext cx="2133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2664C1-A376-45EA-9E6C-76640322BD34}" type="slidenum">
              <a:rPr lang="ru-RU" sz="1600" smtClean="0">
                <a:solidFill>
                  <a:schemeClr val="bg1"/>
                </a:solidFill>
              </a:rPr>
              <a:pPr eaLnBrk="1" hangingPunct="1"/>
              <a:t>2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0287" name="Заголовок 7"/>
          <p:cNvSpPr>
            <a:spLocks noGrp="1"/>
          </p:cNvSpPr>
          <p:nvPr>
            <p:ph type="title"/>
          </p:nvPr>
        </p:nvSpPr>
        <p:spPr>
          <a:xfrm>
            <a:off x="2483768" y="1"/>
            <a:ext cx="6660232" cy="112474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по результатам рассмотрения жалоб в соответствии с 44-ФЗ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3131840" y="6273316"/>
            <a:ext cx="6036722" cy="58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1 квартал 2019 (по 14.03.2019 г.)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539552" y="2708920"/>
            <a:ext cx="8424936" cy="25922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kern="1200" dirty="0" smtClean="0"/>
              <a:t>15. В случае, если до начала исполнения контракта невозможно точно определить объемы оказываемых услуг, необходимо указать цену за единицу услуги.</a:t>
            </a:r>
            <a:endParaRPr lang="ru-RU" b="1" kern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0" y="2420888"/>
            <a:ext cx="9144000" cy="44371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kern="1200" dirty="0" smtClean="0"/>
              <a:t>           16. При рассмотрении заявки участника если площадка направляет файл содержание которого не удалось идентифицировать, заказчику необходимо принимать решение о том, что заявка участника не соответствует требованиям, установленным документацией (непредставление документов )</a:t>
            </a:r>
          </a:p>
          <a:p>
            <a:pPr marL="0" indent="0" algn="ctr">
              <a:buNone/>
            </a:pPr>
            <a:endParaRPr lang="ru-RU" b="1" kern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3180109" y="3235043"/>
            <a:ext cx="5568355" cy="55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000" i="1" dirty="0">
                <a:latin typeface="Bodoni" pitchFamily="18" charset="0"/>
              </a:rPr>
              <a:t>http://sverdlovsk.fas.gov.ru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388" y="2322119"/>
            <a:ext cx="2519460" cy="269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2"/>
          <p:cNvSpPr>
            <a:spLocks noGrp="1"/>
          </p:cNvSpPr>
          <p:nvPr/>
        </p:nvSpPr>
        <p:spPr bwMode="auto">
          <a:xfrm>
            <a:off x="1115617" y="1052736"/>
            <a:ext cx="698477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3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СПАСИБО ЗА ВНИМАНИЕ!  </a:t>
            </a:r>
            <a:endParaRPr lang="ru-RU" altLang="ru-RU" sz="32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46913" y="6580188"/>
            <a:ext cx="2133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5196AE1-F574-4953-914A-1B3E287B25CA}" type="slidenum">
              <a:rPr lang="ru-RU" sz="1600" smtClean="0">
                <a:solidFill>
                  <a:schemeClr val="bg1"/>
                </a:solidFill>
              </a:rPr>
              <a:pPr eaLnBrk="1" hangingPunct="1"/>
              <a:t>3</a:t>
            </a:fld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6058704"/>
              </p:ext>
            </p:extLst>
          </p:nvPr>
        </p:nvGraphicFramePr>
        <p:xfrm>
          <a:off x="323528" y="2132856"/>
          <a:ext cx="8568951" cy="380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618"/>
                <a:gridCol w="3457251"/>
                <a:gridCol w="1451082"/>
              </a:tblGrid>
              <a:tr h="37199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2019**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21" marB="45721"/>
                </a:tc>
              </a:tr>
              <a:tr h="50682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РНП</a:t>
                      </a:r>
                      <a:endParaRPr lang="ru-RU" sz="18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ВСЕГО ЗАЯВЛЕНИЙ</a:t>
                      </a:r>
                      <a:endParaRPr lang="ru-RU" sz="18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160</a:t>
                      </a:r>
                      <a:endParaRPr lang="ru-RU" sz="1800" dirty="0"/>
                    </a:p>
                  </a:txBody>
                  <a:tcPr marL="91423" marR="91423" marT="45721" marB="45721"/>
                </a:tc>
              </a:tr>
              <a:tr h="658124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ВКЛЮЧЕНО В РНП</a:t>
                      </a:r>
                      <a:endParaRPr lang="ru-RU" sz="18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89</a:t>
                      </a:r>
                      <a:endParaRPr lang="ru-RU" sz="1800" dirty="0"/>
                    </a:p>
                  </a:txBody>
                  <a:tcPr marL="91423" marR="91423" marT="45721" marB="45721"/>
                </a:tc>
              </a:tr>
              <a:tr h="45503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ВНЕПЛАНОВЫЕ  ПРОВЕРКИ</a:t>
                      </a:r>
                      <a:endParaRPr lang="ru-RU" sz="18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ПРОВЕДЕНО ПРОВ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1" dirty="0" smtClean="0"/>
                        <a:t>РОК</a:t>
                      </a:r>
                      <a:endParaRPr lang="ru-RU" sz="18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71</a:t>
                      </a:r>
                      <a:endParaRPr lang="ru-RU" sz="1800" dirty="0"/>
                    </a:p>
                  </a:txBody>
                  <a:tcPr marL="91423" marR="91423" marT="45721" marB="45721"/>
                </a:tc>
              </a:tr>
              <a:tr h="457288">
                <a:tc rowSpan="2">
                  <a:txBody>
                    <a:bodyPr/>
                    <a:lstStyle/>
                    <a:p>
                      <a:endParaRPr lang="ru-RU" sz="18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ВЫЯВЛЕНО НАРУШЕНИЙ</a:t>
                      </a:r>
                    </a:p>
                  </a:txBody>
                  <a:tcPr marL="91423" marR="91423" marT="45721" marB="457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91423" marR="91423" marT="45721" marB="457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ВЫДАНО ПРЕДПИСАНИЙ</a:t>
                      </a:r>
                      <a:endParaRPr lang="ru-RU" sz="1800" b="1" dirty="0"/>
                    </a:p>
                  </a:txBody>
                  <a:tcPr marL="91423" marR="91423" marT="45721" marB="457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 marL="91423" marR="91423" marT="45721" marB="457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8533">
                <a:tc rowSpan="2">
                  <a:txBody>
                    <a:bodyPr/>
                    <a:lstStyle/>
                    <a:p>
                      <a:r>
                        <a:rPr lang="ru-RU" sz="1800" b="1" dirty="0" smtClean="0"/>
                        <a:t>СОГЛАСОВАНО КОНТРАКТОВ С ЕДИНСТВЕННЫМ ПОСТАВЩИКОМ</a:t>
                      </a:r>
                      <a:endParaRPr lang="ru-RU" sz="18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ВСЕГО ЗАЯВЛЕНИЙ</a:t>
                      </a: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23" marR="91423" marT="45721" marB="45721"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23" marR="91423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СОГЛАСОВАНО</a:t>
                      </a: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23" marR="91423" marT="45721" marB="45721"/>
                </a:tc>
              </a:tr>
            </a:tbl>
          </a:graphicData>
        </a:graphic>
      </p:graphicFrame>
      <p:sp>
        <p:nvSpPr>
          <p:cNvPr id="12341" name="Заголовок 7"/>
          <p:cNvSpPr>
            <a:spLocks noGrp="1"/>
          </p:cNvSpPr>
          <p:nvPr>
            <p:ph type="title"/>
          </p:nvPr>
        </p:nvSpPr>
        <p:spPr>
          <a:xfrm>
            <a:off x="2267744" y="0"/>
            <a:ext cx="6876256" cy="4046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a typeface="ＭＳ Ｐゴシック" pitchFamily="34" charset="-128"/>
              </a:rPr>
              <a:t>Контроль в сфере закупок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2"/>
          <p:cNvSpPr>
            <a:spLocks noGrp="1"/>
          </p:cNvSpPr>
          <p:nvPr/>
        </p:nvSpPr>
        <p:spPr bwMode="auto">
          <a:xfrm>
            <a:off x="3131840" y="6309320"/>
            <a:ext cx="603672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1 квартал 2019 (по 14.03.2019 г.)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46913" y="6580188"/>
            <a:ext cx="21336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D306C0D-A87F-494A-AAF0-B86EB8A9147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3592294"/>
              </p:ext>
            </p:extLst>
          </p:nvPr>
        </p:nvGraphicFramePr>
        <p:xfrm>
          <a:off x="827584" y="2276872"/>
          <a:ext cx="7344816" cy="3630814"/>
        </p:xfrm>
        <a:graphic>
          <a:graphicData uri="http://schemas.openxmlformats.org/drawingml/2006/table">
            <a:tbl>
              <a:tblPr/>
              <a:tblGrid>
                <a:gridCol w="5954805"/>
                <a:gridCol w="1390011"/>
              </a:tblGrid>
              <a:tr h="938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Поступило жалоб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Возвращено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Отозвано заявителями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0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необоснованными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95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обоснованными (в том числе частично обоснованными)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11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Без рассмотрения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по результатам рассмотрения жалоб в соответствии с 223-ФЗ (в порядке ст. 18.1 135-ФЗ)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Заголовок 2"/>
          <p:cNvSpPr>
            <a:spLocks noGrp="1"/>
          </p:cNvSpPr>
          <p:nvPr/>
        </p:nvSpPr>
        <p:spPr bwMode="auto">
          <a:xfrm>
            <a:off x="3131840" y="6309320"/>
            <a:ext cx="603672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1 квартал 2019 (по 14.03.2019 г.)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5673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2" y="288032"/>
            <a:ext cx="8820472" cy="6309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69913" indent="-569913" algn="ctr">
              <a:spcBef>
                <a:spcPts val="2100"/>
              </a:spcBef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ru-RU" sz="3600" b="1" dirty="0" smtClean="0">
                <a:solidFill>
                  <a:srgbClr val="000000"/>
                </a:solidFill>
                <a:latin typeface="+mj-lt"/>
              </a:rPr>
              <a:t>              ОБЗОР </a:t>
            </a:r>
            <a:r>
              <a:rPr lang="ru-RU" sz="3600" b="1" dirty="0">
                <a:solidFill>
                  <a:srgbClr val="000000"/>
                </a:solidFill>
                <a:latin typeface="+mj-lt"/>
              </a:rPr>
              <a:t>СУДЕБНОЙ ПРАКТИКИ </a:t>
            </a:r>
            <a:endParaRPr lang="ru-RU" sz="3600" b="1" dirty="0" smtClean="0">
              <a:solidFill>
                <a:srgbClr val="000000"/>
              </a:solidFill>
              <a:latin typeface="+mj-lt"/>
            </a:endParaRPr>
          </a:p>
          <a:p>
            <a:pPr marL="569913" indent="-569913" algn="ctr">
              <a:spcBef>
                <a:spcPts val="2100"/>
              </a:spcBef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ru-RU" sz="3600" b="1" dirty="0" smtClean="0">
                <a:solidFill>
                  <a:srgbClr val="000000"/>
                </a:solidFill>
                <a:latin typeface="+mj-lt"/>
              </a:rPr>
              <a:t>         В СФЕРЕ </a:t>
            </a:r>
            <a:r>
              <a:rPr lang="ru-RU" sz="3600" b="1" dirty="0">
                <a:solidFill>
                  <a:srgbClr val="000000"/>
                </a:solidFill>
                <a:latin typeface="+mj-lt"/>
              </a:rPr>
              <a:t>ЗАКУПОК </a:t>
            </a:r>
            <a:r>
              <a:rPr lang="ru-RU" sz="3600" b="1" dirty="0" smtClean="0">
                <a:solidFill>
                  <a:srgbClr val="000000"/>
                </a:solidFill>
                <a:latin typeface="+mj-lt"/>
              </a:rPr>
              <a:t>                              </a:t>
            </a:r>
          </a:p>
          <a:p>
            <a:pPr marL="569913" indent="-569913" algn="ctr">
              <a:spcBef>
                <a:spcPts val="2100"/>
              </a:spcBef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ru-RU" sz="3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  <a:latin typeface="+mj-lt"/>
              </a:rPr>
              <a:t>          </a:t>
            </a:r>
            <a:r>
              <a:rPr lang="ru-RU" sz="2800" b="1" dirty="0" smtClean="0">
                <a:solidFill>
                  <a:srgbClr val="000000"/>
                </a:solidFill>
              </a:rPr>
              <a:t>по </a:t>
            </a:r>
            <a:r>
              <a:rPr lang="ru-RU" sz="2800" b="1" dirty="0">
                <a:solidFill>
                  <a:srgbClr val="000000"/>
                </a:solidFill>
              </a:rPr>
              <a:t>применению </a:t>
            </a:r>
            <a:r>
              <a:rPr lang="ru-RU" sz="2800" b="1" dirty="0" smtClean="0">
                <a:solidFill>
                  <a:srgbClr val="000000"/>
                </a:solidFill>
              </a:rPr>
              <a:t>положений                           Федерального закона </a:t>
            </a:r>
            <a:r>
              <a:rPr lang="ru-RU" sz="2800" b="1" dirty="0">
                <a:solidFill>
                  <a:srgbClr val="000000"/>
                </a:solidFill>
              </a:rPr>
              <a:t>"О закупках товаров, работ, услуг отдельными видами юридических лиц" от 18.07.2011 N 223-ФЗ, </a:t>
            </a:r>
            <a:r>
              <a:rPr lang="ru-RU" sz="2800" b="1" dirty="0" smtClean="0">
                <a:solidFill>
                  <a:srgbClr val="000000"/>
                </a:solidFill>
              </a:rPr>
              <a:t>                                            Федерального закона </a:t>
            </a:r>
            <a:r>
              <a:rPr lang="ru-RU" sz="2800" b="1" dirty="0">
                <a:solidFill>
                  <a:srgbClr val="000000"/>
                </a:solidFill>
              </a:rPr>
              <a:t>"О контрактной системе в сфере закупок товаров, работ, услуг для обеспечения государственных и муниципальных нужд" от 05.04.2013 N </a:t>
            </a:r>
            <a:r>
              <a:rPr lang="ru-RU" sz="2800" b="1" dirty="0" smtClean="0">
                <a:solidFill>
                  <a:srgbClr val="000000"/>
                </a:solidFill>
              </a:rPr>
              <a:t>44-ФЗ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53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1560" y="2420888"/>
            <a:ext cx="8136904" cy="136815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2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1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6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49263" rtl="0" eaLnBrk="0" fontAlgn="base" hangingPunct="0">
              <a:lnSpc>
                <a:spcPct val="95000"/>
              </a:lnSpc>
              <a:spcBef>
                <a:spcPts val="10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49263" rtl="0" eaLnBrk="0" fontAlgn="base" hangingPunct="0">
              <a:lnSpc>
                <a:spcPct val="75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49263" rtl="0" eaLnBrk="0" fontAlgn="base" hangingPunct="0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49263" rtl="0" fontAlgn="base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defTabSz="449263" rtl="0" fontAlgn="base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defTabSz="449263" rtl="0" fontAlgn="base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defTabSz="449263" rtl="0" fontAlgn="base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Font typeface="Times New Roman" pitchFamily="18" charset="0"/>
              <a:buNone/>
            </a:pPr>
            <a:r>
              <a:rPr lang="ru-RU" sz="3200" b="1" dirty="0" smtClean="0"/>
              <a:t>1.	Заключение рамочных соглашений              в рамках 223-ФЗ неправомерно.</a:t>
            </a:r>
            <a:endParaRPr lang="ru-RU" sz="3200" b="1" dirty="0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287524" y="4437112"/>
            <a:ext cx="878497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(Постановление </a:t>
            </a:r>
            <a:r>
              <a:rPr lang="ru-RU" sz="2400" dirty="0"/>
              <a:t>Арбитражного суда Уральского округа от 26.02.2018 N Ф09-9101/17 по делу N А60-20580/2017)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302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348880"/>
            <a:ext cx="8208912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kern="1200" dirty="0"/>
              <a:t>2. Заказчик не вправе </a:t>
            </a:r>
            <a:r>
              <a:rPr lang="ru-RU" b="1" kern="1200" dirty="0" err="1"/>
              <a:t>дозапрашивать</a:t>
            </a:r>
            <a:r>
              <a:rPr lang="ru-RU" b="1" kern="1200" dirty="0"/>
              <a:t>  </a:t>
            </a:r>
            <a:r>
              <a:rPr lang="ru-RU" b="1" kern="1200" dirty="0" smtClean="0"/>
              <a:t>  какую-либо </a:t>
            </a:r>
            <a:r>
              <a:rPr lang="ru-RU" b="1" kern="1200" dirty="0"/>
              <a:t>информацию у участника закупки после окончания </a:t>
            </a:r>
            <a:r>
              <a:rPr lang="ru-RU" b="1" kern="1200" dirty="0" smtClean="0"/>
              <a:t>срока             </a:t>
            </a:r>
            <a:r>
              <a:rPr lang="ru-RU" b="1" kern="1200" dirty="0"/>
              <a:t>подачи заявок.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4581128"/>
            <a:ext cx="8208912" cy="129306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(</a:t>
            </a:r>
            <a:r>
              <a:rPr lang="ru-RU" sz="2400" dirty="0"/>
              <a:t>Решение Арбитражного суда г. Москвы от 25.12.2017 по делу N А40-141718/17-79-1245)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8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2348880"/>
            <a:ext cx="8424936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kern="1200" dirty="0"/>
              <a:t>3. Правило об одобрении крупной сделки </a:t>
            </a:r>
            <a:r>
              <a:rPr lang="ru-RU" b="1" kern="1200" dirty="0" smtClean="0"/>
              <a:t>                   в </a:t>
            </a:r>
            <a:r>
              <a:rPr lang="ru-RU" b="1" kern="1200" dirty="0"/>
              <a:t>силу прямого указания закона </a:t>
            </a:r>
            <a:r>
              <a:rPr lang="ru-RU" b="1" kern="1200" dirty="0" smtClean="0"/>
              <a:t>                              не применяется </a:t>
            </a:r>
            <a:r>
              <a:rPr lang="ru-RU" b="1" kern="1200" dirty="0"/>
              <a:t>к обществам, </a:t>
            </a:r>
            <a:r>
              <a:rPr lang="ru-RU" b="1" kern="1200" dirty="0" smtClean="0"/>
              <a:t>                             состоящим из </a:t>
            </a:r>
            <a:r>
              <a:rPr lang="ru-RU" b="1" kern="1200" dirty="0"/>
              <a:t>одного участника.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509120"/>
            <a:ext cx="8784976" cy="1828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(Постановление Семнадцатого арбитражного апелляционного суда от 16.06.2017 N 17АП-6362/2017-АК по делу N А60-54185/2016)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9866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2420888"/>
            <a:ext cx="8424936" cy="18272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4. Запрещается устанавливать требования в документации не определенные положением о закупке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509120"/>
            <a:ext cx="8784976" cy="1828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(</a:t>
            </a:r>
            <a:r>
              <a:rPr lang="ru-RU" sz="2400" dirty="0"/>
              <a:t>Постановление Арбитражного суда Уральского округа от 20.10.2017 N Ф09-6156/17 по делу N А60-2664/2017)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861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13716</TotalTime>
  <Words>913</Words>
  <Application>Microsoft Office PowerPoint</Application>
  <PresentationFormat>Экран (4:3)</PresentationFormat>
  <Paragraphs>116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1_Оформление по умолчанию</vt:lpstr>
      <vt:lpstr>Слайд 1</vt:lpstr>
      <vt:lpstr>Статистика по результатам рассмотрения жалоб в соответствии с 44-ФЗ </vt:lpstr>
      <vt:lpstr>Контроль в сфере закупок </vt:lpstr>
      <vt:lpstr>Статистика нарушений по результатам рассмотрения жалоб в соответствии с 223-ФЗ (в порядке ст. 18.1 135-ФЗ)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АНТИМОНОПОЛЬНАЯ СЛУЖБА</dc:title>
  <dc:creator>ФАС России - Управление по контролю за размещением госзаказа</dc:creator>
  <cp:lastModifiedBy>to66-litvinova</cp:lastModifiedBy>
  <cp:revision>650</cp:revision>
  <cp:lastPrinted>2018-01-25T09:29:06Z</cp:lastPrinted>
  <dcterms:created xsi:type="dcterms:W3CDTF">1601-01-01T00:00:00Z</dcterms:created>
  <dcterms:modified xsi:type="dcterms:W3CDTF">2019-03-19T04:34:12Z</dcterms:modified>
</cp:coreProperties>
</file>