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645" r:id="rId2"/>
    <p:sldId id="743" r:id="rId3"/>
    <p:sldId id="708" r:id="rId4"/>
    <p:sldId id="744" r:id="rId5"/>
    <p:sldId id="745" r:id="rId6"/>
    <p:sldId id="753" r:id="rId7"/>
    <p:sldId id="749" r:id="rId8"/>
    <p:sldId id="741" r:id="rId9"/>
    <p:sldId id="736" r:id="rId10"/>
    <p:sldId id="737" r:id="rId11"/>
    <p:sldId id="738" r:id="rId12"/>
    <p:sldId id="739" r:id="rId13"/>
    <p:sldId id="752" r:id="rId14"/>
    <p:sldId id="754" r:id="rId15"/>
    <p:sldId id="644" r:id="rId16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A0000"/>
    <a:srgbClr val="660066"/>
    <a:srgbClr val="0066FF"/>
    <a:srgbClr val="FF5050"/>
    <a:srgbClr val="FFFF00"/>
    <a:srgbClr val="008080"/>
    <a:srgbClr val="028842"/>
    <a:srgbClr val="F2340E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86441" autoAdjust="0"/>
  </p:normalViewPr>
  <p:slideViewPr>
    <p:cSldViewPr>
      <p:cViewPr>
        <p:scale>
          <a:sx n="96" d="100"/>
          <a:sy n="96" d="100"/>
        </p:scale>
        <p:origin x="-1362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Статистика нарушений за </a:t>
            </a:r>
            <a:r>
              <a:rPr lang="ru-RU" sz="1800" dirty="0" smtClean="0"/>
              <a:t>9 месяцев 2017 года</a:t>
            </a:r>
            <a:endParaRPr lang="ru-RU" sz="18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965479144292608"/>
          <c:y val="0.27018516069170478"/>
          <c:w val="0.73217996354314618"/>
          <c:h val="0.61892175196850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Статистика нарушений за 2015 г. - I полугодие 2016 г.</c:v>
                </c:pt>
              </c:strCache>
            </c:strRef>
          </c:tx>
          <c:spPr>
            <a:ln>
              <a:solidFill>
                <a:schemeClr val="accent1">
                  <a:lumMod val="25000"/>
                </a:schemeClr>
              </a:solidFill>
            </a:ln>
          </c:spPr>
          <c:explosion val="13"/>
          <c:dPt>
            <c:idx val="4"/>
            <c:bubble3D val="0"/>
            <c:explosion val="14"/>
          </c:dPt>
          <c:dPt>
            <c:idx val="5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2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4.3541136890139776E-2"/>
                  <c:y val="-1.4412353531770604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 smtClean="0"/>
                      <a:t>9</a:t>
                    </a:r>
                    <a:r>
                      <a:rPr lang="ru-RU" sz="1500" baseline="0" smtClean="0"/>
                      <a:t>,2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564079299830884E-2"/>
                  <c:y val="-2.4718235908288394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4,40</a:t>
                    </a:r>
                    <a:r>
                      <a:rPr lang="en-US" sz="1500" baseline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431781242413394E-2"/>
                  <c:y val="-2.7223751951406715E-2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smtClean="0"/>
                      <a:t>5,</a:t>
                    </a:r>
                    <a:r>
                      <a:rPr lang="en-US" sz="1500" baseline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baseline="0"/>
                      <a:t>2,80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743602562678223E-4"/>
                  <c:y val="-9.6488169314968564E-3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23,70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3610416743818589E-2"/>
                  <c:y val="-1.7958202321046734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4,00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1348947339184537E-2"/>
                  <c:y val="1.7832200064529187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1,60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6527613187012142E-2"/>
                  <c:y val="-1.4427634123515278E-2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8,00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1827060367778066E-2"/>
                  <c:y val="-0.10241152787881339"/>
                </c:manualLayout>
              </c:layout>
              <c:tx>
                <c:rich>
                  <a:bodyPr/>
                  <a:lstStyle/>
                  <a:p>
                    <a:r>
                      <a:rPr lang="en-US" sz="1500" baseline="0"/>
                      <a:t>35</a:t>
                    </a:r>
                    <a:r>
                      <a:rPr lang="en-US" sz="1500" baseline="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1.1496986445950449E-2"/>
                  <c:y val="-1.5733748965428788E-2"/>
                </c:manualLayout>
              </c:layout>
              <c:tx>
                <c:rich>
                  <a:bodyPr/>
                  <a:lstStyle/>
                  <a:p>
                    <a:r>
                      <a:rPr lang="ru-RU" sz="1500" baseline="0" dirty="0" smtClean="0"/>
                      <a:t>5,</a:t>
                    </a:r>
                    <a:r>
                      <a:rPr lang="en-US" sz="1500" baseline="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финансовые услуги (9,2%)</c:v>
                </c:pt>
                <c:pt idx="1">
                  <c:v>мед. услуги, лек. средства, БАДы (4,4%)</c:v>
                </c:pt>
                <c:pt idx="2">
                  <c:v>алкоголь, пиво, табак (5,6%)</c:v>
                </c:pt>
                <c:pt idx="3">
                  <c:v>товары, запрещенные к рекламированию (2,8 %)</c:v>
                </c:pt>
                <c:pt idx="4">
                  <c:v>недостоверная реклама (23,7%)</c:v>
                </c:pt>
                <c:pt idx="5">
                  <c:v>реклама, вводящая в заблуждение (4,0)</c:v>
                </c:pt>
                <c:pt idx="6">
                  <c:v>реклама в печатных изданиях (1,6%)</c:v>
                </c:pt>
                <c:pt idx="7">
                  <c:v>неэтичная реклама (8%)</c:v>
                </c:pt>
                <c:pt idx="8">
                  <c:v>реклама по сетям электросвязи (35%)</c:v>
                </c:pt>
                <c:pt idx="9">
                  <c:v>недобросовестная реклама (5,6%)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 formatCode="0%">
                  <c:v>9.1999999999999998E-2</c:v>
                </c:pt>
                <c:pt idx="1">
                  <c:v>4.3999999999999997E-2</c:v>
                </c:pt>
                <c:pt idx="2" formatCode="0%">
                  <c:v>5.6000000000000001E-2</c:v>
                </c:pt>
                <c:pt idx="3">
                  <c:v>2.8000000000000001E-2</c:v>
                </c:pt>
                <c:pt idx="4">
                  <c:v>0.23699999999999999</c:v>
                </c:pt>
                <c:pt idx="5">
                  <c:v>0.04</c:v>
                </c:pt>
                <c:pt idx="6">
                  <c:v>1.6E-2</c:v>
                </c:pt>
                <c:pt idx="7">
                  <c:v>0.08</c:v>
                </c:pt>
                <c:pt idx="8" formatCode="0%">
                  <c:v>0.35</c:v>
                </c:pt>
                <c:pt idx="9" formatCode="0%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0"/>
          <c:y val="0.1796875"/>
          <c:w val="0.34142965596415215"/>
          <c:h val="0.7947573542231548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5034"/>
            <a:ext cx="5439101" cy="446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70"/>
            <a:ext cx="2944644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defTabSz="932804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428470"/>
            <a:ext cx="2944644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 defTabSz="93048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/>
          <p:cNvSpPr>
            <a:spLocks noChangeArrowheads="1"/>
          </p:cNvSpPr>
          <p:nvPr/>
        </p:nvSpPr>
        <p:spPr bwMode="auto">
          <a:xfrm>
            <a:off x="1260475" y="1491854"/>
            <a:ext cx="7883525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>
              <a:solidFill>
                <a:srgbClr val="008080"/>
              </a:solidFill>
              <a:latin typeface="Arial" pitchFamily="34" charset="0"/>
            </a:endParaRPr>
          </a:p>
        </p:txBody>
      </p:sp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358775" y="1490962"/>
            <a:ext cx="8785225" cy="210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alt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Результаты правоприменительной практики Свердловского УФАС России в сфере контроля законодательства о рекламе</a:t>
            </a:r>
            <a:endParaRPr lang="ru-RU" altLang="ru-RU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r">
              <a:spcAft>
                <a:spcPts val="0"/>
              </a:spcAft>
            </a:pPr>
            <a:endParaRPr lang="ru-RU" altLang="ru-RU" sz="2000" b="1" dirty="0">
              <a:solidFill>
                <a:srgbClr val="008080"/>
              </a:solidFill>
              <a:latin typeface="Arial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latin typeface="Arial" pitchFamily="34" charset="0"/>
              </a:rPr>
              <a:t>Заместитель руководителя Свердловского УФАС </a:t>
            </a:r>
            <a:r>
              <a:rPr lang="ru-RU" altLang="ru-RU" sz="1800" b="1" dirty="0">
                <a:solidFill>
                  <a:srgbClr val="008080"/>
                </a:solidFill>
                <a:latin typeface="Arial" pitchFamily="34" charset="0"/>
              </a:rPr>
              <a:t>России</a:t>
            </a: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latin typeface="Arial" pitchFamily="34" charset="0"/>
              </a:rPr>
              <a:t>С.Н. Волков</a:t>
            </a:r>
            <a:endParaRPr lang="ru-RU" altLang="ru-RU" sz="1800" b="1" dirty="0">
              <a:solidFill>
                <a:srgbClr val="008080"/>
              </a:solidFill>
              <a:latin typeface="Arial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altLang="ru-RU" sz="1800" b="1" dirty="0" smtClean="0">
                <a:solidFill>
                  <a:srgbClr val="008080"/>
                </a:solidFill>
                <a:latin typeface="Arial" pitchFamily="34" charset="0"/>
              </a:rPr>
              <a:t>11 октября 2017 </a:t>
            </a:r>
            <a:r>
              <a:rPr lang="ru-RU" altLang="ru-RU" sz="1800" b="1" dirty="0">
                <a:solidFill>
                  <a:srgbClr val="008080"/>
                </a:solidFill>
                <a:latin typeface="Arial" pitchFamily="34" charset="0"/>
              </a:rPr>
              <a:t>г.</a:t>
            </a:r>
          </a:p>
          <a:p>
            <a:endParaRPr lang="ru-RU" altLang="ru-RU" sz="30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5256584" cy="4443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Факт нарушения АО «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Уралэлектромедь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ч. 2 ст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 19 ФЗ «О рекламе»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выразилось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установке и эксплуатации рекламной конструкции при отсутствии разрешения органа местного самоуправления городского округа -  Администрации городского округа Верхняя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Пышма,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9 ст. 19 Закона о рекламе,  так как рекламная конструкция использовалась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в целях  распространения рекламы, социальной рекламы,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(04.11.2016 на конструкции размещалась, к примеру, следующая информация: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Магамуров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! Руки прочь от Генплана! Возвращайся обратно на Украину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026" name="Picture 2" descr="C:\Users\to66-ermakova\Desktop\фото Магаму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7736"/>
            <a:ext cx="3122102" cy="21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3567" y="-164554"/>
            <a:ext cx="8229600" cy="8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СВЕРДЛОВСКОЕ УФАС РОССИИ ПРИЗНАЛО: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8964490" cy="29523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cs typeface="Times New Roman" panose="02020603050405020304" pitchFamily="18" charset="0"/>
              </a:rPr>
              <a:t>екламу </a:t>
            </a:r>
            <a:r>
              <a:rPr lang="ru-RU" sz="1800" b="1" dirty="0">
                <a:cs typeface="Times New Roman" panose="02020603050405020304" pitchFamily="18" charset="0"/>
              </a:rPr>
              <a:t>гостиничного комплекса «</a:t>
            </a:r>
            <a:r>
              <a:rPr lang="ru-RU" sz="1800" b="1" dirty="0" smtClean="0">
                <a:cs typeface="Times New Roman" panose="02020603050405020304" pitchFamily="18" charset="0"/>
              </a:rPr>
              <a:t>Олимп» ненадлежащей</a:t>
            </a:r>
            <a:r>
              <a:rPr lang="ru-RU" sz="1800" b="1" dirty="0">
                <a:cs typeface="Times New Roman" panose="02020603050405020304" pitchFamily="18" charset="0"/>
              </a:rPr>
              <a:t>, нарушающей требования</a:t>
            </a:r>
            <a:r>
              <a:rPr lang="ru-RU" sz="1800" b="1" dirty="0" smtClean="0"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cs typeface="Times New Roman" panose="02020603050405020304" pitchFamily="18" charset="0"/>
              </a:rPr>
              <a:t>п.2 </a:t>
            </a:r>
            <a:r>
              <a:rPr lang="ru-RU" sz="1800" dirty="0">
                <a:cs typeface="Times New Roman" panose="02020603050405020304" pitchFamily="18" charset="0"/>
              </a:rPr>
              <a:t>ч.3 ст.5 </a:t>
            </a:r>
            <a:r>
              <a:rPr lang="ru-RU" sz="1800" dirty="0" smtClean="0">
                <a:cs typeface="Times New Roman" panose="02020603050405020304" pitchFamily="18" charset="0"/>
              </a:rPr>
              <a:t>Закона о рекламе (не </a:t>
            </a:r>
            <a:r>
              <a:rPr lang="ru-RU" sz="1800" dirty="0">
                <a:cs typeface="Times New Roman" panose="02020603050405020304" pitchFamily="18" charset="0"/>
              </a:rPr>
              <a:t>соответствующие действительности сведения о правовой природе предлагаемого к продаже товара -  апартаменты квартирного типа в гостиничном комплексе  представлены под видом жилья, «</a:t>
            </a:r>
            <a:r>
              <a:rPr lang="ru-RU" sz="1800" dirty="0" err="1">
                <a:cs typeface="Times New Roman" panose="02020603050405020304" pitchFamily="18" charset="0"/>
              </a:rPr>
              <a:t>однушек</a:t>
            </a:r>
            <a:r>
              <a:rPr lang="ru-RU" sz="1800" dirty="0">
                <a:cs typeface="Times New Roman" panose="02020603050405020304" pitchFamily="18" charset="0"/>
              </a:rPr>
              <a:t>» и «</a:t>
            </a:r>
            <a:r>
              <a:rPr lang="ru-RU" sz="1800" dirty="0" err="1">
                <a:cs typeface="Times New Roman" panose="02020603050405020304" pitchFamily="18" charset="0"/>
              </a:rPr>
              <a:t>двушек</a:t>
            </a:r>
            <a:r>
              <a:rPr lang="ru-RU" sz="1800" dirty="0">
                <a:cs typeface="Times New Roman" panose="02020603050405020304" pitchFamily="18" charset="0"/>
              </a:rPr>
              <a:t>» в жилом </a:t>
            </a:r>
            <a:r>
              <a:rPr lang="ru-RU" sz="1800" dirty="0" smtClean="0">
                <a:cs typeface="Times New Roman" panose="02020603050405020304" pitchFamily="18" charset="0"/>
              </a:rPr>
              <a:t>комплексе);</a:t>
            </a:r>
          </a:p>
          <a:p>
            <a:pPr algn="just">
              <a:buFontTx/>
              <a:buChar char="-"/>
            </a:pPr>
            <a:r>
              <a:rPr lang="ru-RU" sz="1800" dirty="0">
                <a:cs typeface="Times New Roman" panose="02020603050405020304" pitchFamily="18" charset="0"/>
              </a:rPr>
              <a:t>ч.7 ст.5 </a:t>
            </a:r>
            <a:r>
              <a:rPr lang="ru-RU" sz="1800" dirty="0" smtClean="0">
                <a:cs typeface="Times New Roman" panose="02020603050405020304" pitchFamily="18" charset="0"/>
              </a:rPr>
              <a:t>Закона о рекламе (отсутствует </a:t>
            </a:r>
            <a:r>
              <a:rPr lang="ru-RU" sz="1800" dirty="0">
                <a:cs typeface="Times New Roman" panose="02020603050405020304" pitchFamily="18" charset="0"/>
              </a:rPr>
              <a:t>часть существенной информации об отличиях предлагаемого к продаже жилья -  апартаментов квартирного типа на условиях заключения договора участия в долевом строительстве  от жилья, которое обозначается понятием «квартира», а также об отличиях прав собственников апартаментов и собственников квартир.</a:t>
            </a:r>
          </a:p>
          <a:p>
            <a:pPr algn="just">
              <a:buFontTx/>
              <a:buChar char="-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СВЕРДЛОВСКОЕ УФАС РОССИИ ПРИЗНАЛО: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to66-ermakova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13" y="3579862"/>
            <a:ext cx="3960440" cy="13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5832648" cy="41044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 smtClean="0"/>
              <a:t>Рекламу ООО «Эффективные системы»: </a:t>
            </a:r>
            <a:r>
              <a:rPr lang="ru-RU" sz="1800" b="1" dirty="0"/>
              <a:t>«пенсионерам» - от 300 000 руб. до 450 000 руб</a:t>
            </a:r>
            <a:r>
              <a:rPr lang="ru-RU" sz="1800" b="1" dirty="0" smtClean="0"/>
              <a:t>.», </a:t>
            </a:r>
            <a:r>
              <a:rPr lang="ru-RU" sz="1800" b="1" dirty="0"/>
              <a:t>«на любые цели» - до 650 000 руб.», «пенсионный кредит до 700000 руб</a:t>
            </a:r>
            <a:r>
              <a:rPr lang="ru-RU" sz="1800" b="1" dirty="0" smtClean="0"/>
              <a:t>.»</a:t>
            </a:r>
            <a:r>
              <a:rPr lang="ru-RU" sz="1800" dirty="0" smtClean="0"/>
              <a:t>, ненадлежащей</a:t>
            </a:r>
            <a:r>
              <a:rPr lang="ru-RU" sz="1800" dirty="0"/>
              <a:t>,</a:t>
            </a:r>
            <a:r>
              <a:rPr lang="ru-RU" sz="1800" dirty="0" smtClean="0"/>
              <a:t> нарушающей:</a:t>
            </a:r>
          </a:p>
          <a:p>
            <a:pPr marL="0" indent="0" algn="just">
              <a:buNone/>
            </a:pPr>
            <a:r>
              <a:rPr lang="ru-RU" sz="1800" dirty="0" smtClean="0"/>
              <a:t>- п. 3 ч. 3 ст. 5 Закона о рекламе, поскольку реклама содержит не соответствующие действительности сведения о возможности получения кредита в определенном месте и в определенное время, так как ООО «Эффективные системы» не оказывает услуг по выдаче кредитов (займов), а оказывает справочно-информационные услуги по </a:t>
            </a:r>
            <a:r>
              <a:rPr lang="ru-RU" sz="1800" dirty="0"/>
              <a:t>вопросам предоставления кре­дито­в в банках и в иных финансовых и кр­едитн­ых организациях </a:t>
            </a:r>
            <a:r>
              <a:rPr lang="ru-RU" sz="1800" dirty="0" smtClean="0"/>
              <a:t>на платной основе.</a:t>
            </a:r>
            <a:endParaRPr lang="ru-RU" sz="1800" dirty="0"/>
          </a:p>
          <a:p>
            <a:pPr marL="0" indent="0" algn="just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074" name="Picture 2" descr="C:\Users\to66-ermakova\Desktop\нен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02" y="676507"/>
            <a:ext cx="1336791" cy="18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66-ermakova\Desktop\шнш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82424"/>
            <a:ext cx="1395956" cy="17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o66-ermakova\Desktop\опоо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67" y="1697068"/>
            <a:ext cx="12315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СВЕРДЛОВСКОЕ УФАС РОССИИ ПРИЗНАЛО: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843558"/>
            <a:ext cx="5915000" cy="3751065"/>
          </a:xfrm>
        </p:spPr>
        <p:txBody>
          <a:bodyPr/>
          <a:lstStyle/>
          <a:p>
            <a:r>
              <a:rPr lang="ru-RU" sz="1800" b="1" dirty="0" smtClean="0"/>
              <a:t>Рекламу </a:t>
            </a:r>
            <a:r>
              <a:rPr lang="ru-RU" sz="1800" b="1" dirty="0"/>
              <a:t>магазина «Казанова 69</a:t>
            </a:r>
            <a:r>
              <a:rPr lang="ru-RU" sz="1800" b="1" dirty="0" smtClean="0"/>
              <a:t>»: </a:t>
            </a:r>
            <a:r>
              <a:rPr lang="ru-RU" sz="1800" b="1" dirty="0"/>
              <a:t>«</a:t>
            </a:r>
            <a:r>
              <a:rPr lang="ru-RU" sz="1800" b="1" i="1" dirty="0"/>
              <a:t>Шоколад, воспламеняющий страсть, для него и для </a:t>
            </a:r>
            <a:r>
              <a:rPr lang="ru-RU" sz="1800" b="1" i="1" dirty="0" smtClean="0"/>
              <a:t>нее»</a:t>
            </a:r>
            <a:r>
              <a:rPr lang="ru-RU" sz="1800" b="1" dirty="0" smtClean="0"/>
              <a:t>, ненадлежащей, нарушающей :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ч. 6 </a:t>
            </a:r>
            <a:r>
              <a:rPr lang="ru-RU" sz="1800" dirty="0" smtClean="0"/>
              <a:t>ст</a:t>
            </a:r>
            <a:r>
              <a:rPr lang="ru-RU" sz="1800" dirty="0"/>
              <a:t>. 5 </a:t>
            </a:r>
            <a:r>
              <a:rPr lang="ru-RU" sz="1800" dirty="0" smtClean="0"/>
              <a:t>Закона о рекламе, </a:t>
            </a:r>
            <a:r>
              <a:rPr lang="ru-RU" sz="1800" dirty="0"/>
              <a:t>что выразилось в использовании непристойного образа, а именно преднамеренно выделенного изображения части женского лица с  языком,  облизывающим из приоткрытого рта  намазанные шоколадом губы, в совокупности со словосочетанием «Шоколад, воспламеняющий страсть, для него и для нее», </a:t>
            </a:r>
            <a:endParaRPr lang="ru-RU" sz="1800" dirty="0" smtClean="0"/>
          </a:p>
          <a:p>
            <a:r>
              <a:rPr lang="ru-RU" sz="1800" dirty="0" smtClean="0"/>
              <a:t>ч. 7 ст. 5 Закона о рекламе, так как отсутствует информация </a:t>
            </a:r>
            <a:r>
              <a:rPr lang="ru-RU" sz="1800" dirty="0"/>
              <a:t>об объекте страсти.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-236562"/>
            <a:ext cx="8229600" cy="85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СВЕРДЛОВСКОЕ УФАС РОССИИ ПРИЗНАЛО: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to66-ermakova\Desktop\doc1084192017041006421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49"/>
            <a:ext cx="2791818" cy="39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3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9582"/>
            <a:ext cx="8229600" cy="857250"/>
          </a:xfrm>
        </p:spPr>
        <p:txBody>
          <a:bodyPr/>
          <a:lstStyle/>
          <a:p>
            <a:r>
              <a:rPr lang="ru-RU" sz="2400" dirty="0"/>
              <a:t>Внедрение системы комплексной профилактики нарушений обязательных требований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7653"/>
            <a:ext cx="8219256" cy="288696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Разработка для внедрения в практику Стандарта комплексной профилактики нарушений обязательных требований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Проведение ежеквартальных публичных мероприятий для подконтрольных субъектов с анализом правоприменительной практики, в том числе результатов проведенных контрольно-надзорных мероприятий, подготовленных руководств по соблюдению обязательных требований, с размещением результатов публичных мероприятий в сети «Интернет» и механизмом «обратной связи»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0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2555776" y="4359671"/>
            <a:ext cx="4320482" cy="1107996"/>
            <a:chOff x="1555900" y="3590925"/>
            <a:chExt cx="4869710" cy="1477328"/>
          </a:xfrm>
        </p:grpSpPr>
        <p:pic>
          <p:nvPicPr>
            <p:cNvPr id="30729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5900" y="3703307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2042872" y="3607296"/>
              <a:ext cx="438273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smtClean="0">
                  <a:solidFill>
                    <a:srgbClr val="333399"/>
                  </a:solidFill>
                  <a:latin typeface="+mn-lt"/>
                </a:rPr>
                <a:t>sverdlovsk.fas.gov.ru</a:t>
              </a:r>
              <a:endParaRPr lang="en-US" sz="30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8" name="TextBox 9"/>
            <p:cNvSpPr txBox="1">
              <a:spLocks noChangeArrowheads="1"/>
            </p:cNvSpPr>
            <p:nvPr/>
          </p:nvSpPr>
          <p:spPr bwMode="auto">
            <a:xfrm>
              <a:off x="2536581" y="3590925"/>
              <a:ext cx="333081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30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9" name="TextBox 10"/>
            <p:cNvSpPr txBox="1">
              <a:spLocks noChangeArrowheads="1"/>
            </p:cNvSpPr>
            <p:nvPr/>
          </p:nvSpPr>
          <p:spPr bwMode="auto">
            <a:xfrm>
              <a:off x="2551409" y="4329589"/>
              <a:ext cx="348321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3000" dirty="0">
                <a:solidFill>
                  <a:srgbClr val="333399"/>
                </a:solidFill>
                <a:latin typeface="+mn-lt"/>
              </a:endParaRPr>
            </a:p>
          </p:txBody>
        </p:sp>
      </p:grp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27584" y="915566"/>
            <a:ext cx="79581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Управление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Федеральной антимонопольной службы по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Свердловской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области</a:t>
            </a:r>
          </a:p>
          <a:p>
            <a:pPr algn="ctr"/>
            <a:endParaRPr lang="ru-RU" sz="400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072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AAB15-A8D9-4782-A11B-B975B3011B0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с органами власти: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9542"/>
            <a:ext cx="8424936" cy="3960440"/>
          </a:xfrm>
        </p:spPr>
        <p:txBody>
          <a:bodyPr/>
          <a:lstStyle/>
          <a:p>
            <a:pPr marL="0" indent="0">
              <a:buNone/>
            </a:pPr>
            <a:endParaRPr lang="ru-RU" sz="2000" b="1" i="1" dirty="0" smtClean="0"/>
          </a:p>
          <a:p>
            <a:pPr marL="0" indent="0">
              <a:buNone/>
            </a:pPr>
            <a:r>
              <a:rPr lang="ru-RU" sz="2000" b="1" i="1" dirty="0" smtClean="0"/>
              <a:t>В рамках реализации функций контроля и надзора в области рекламы Свердловское УФАС России осуществляет активное взаимодействие с:</a:t>
            </a:r>
          </a:p>
          <a:p>
            <a:pPr marL="0" indent="0">
              <a:buNone/>
            </a:pPr>
            <a:endParaRPr lang="ru-RU" sz="2000" b="1" i="1" dirty="0" smtClean="0"/>
          </a:p>
          <a:p>
            <a:pPr>
              <a:buFontTx/>
              <a:buChar char="-"/>
            </a:pPr>
            <a:r>
              <a:rPr lang="ru-RU" sz="2000" dirty="0" smtClean="0"/>
              <a:t>Прокуратурой Свердловской области;</a:t>
            </a:r>
          </a:p>
          <a:p>
            <a:pPr>
              <a:buFontTx/>
              <a:buChar char="-"/>
            </a:pPr>
            <a:r>
              <a:rPr lang="ru-RU" sz="2000" dirty="0" smtClean="0"/>
              <a:t>Уральский главным управлением ЦБ РФ;</a:t>
            </a:r>
          </a:p>
          <a:p>
            <a:pPr>
              <a:buFontTx/>
              <a:buChar char="-"/>
            </a:pPr>
            <a:r>
              <a:rPr lang="ru-RU" sz="2000" dirty="0" smtClean="0"/>
              <a:t>ГУ МВД России по г. Екатеринбургу;</a:t>
            </a:r>
          </a:p>
          <a:p>
            <a:pPr>
              <a:buFontTx/>
              <a:buChar char="-"/>
            </a:pPr>
            <a:r>
              <a:rPr lang="ru-RU" sz="2000" dirty="0" smtClean="0"/>
              <a:t>УГИБДД ГУ МВД России по Свердловской области;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Управлением </a:t>
            </a:r>
            <a:r>
              <a:rPr lang="ru-RU" sz="2000" dirty="0" err="1" smtClean="0"/>
              <a:t>Роскомнадзора</a:t>
            </a:r>
            <a:r>
              <a:rPr lang="ru-RU" sz="2000" dirty="0" smtClean="0"/>
              <a:t> по УРФО.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17EEFA-7CA2-43B6-991A-639C2A34B89A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19088" y="843558"/>
            <a:ext cx="8213352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100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Расширение сотрудничества с:</a:t>
            </a:r>
          </a:p>
          <a:p>
            <a:pPr algn="just" eaLnBrk="1" hangingPunct="1">
              <a:spcAft>
                <a:spcPts val="100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Уральским главным управлением Центрального банка РФ –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возбуждено </a:t>
            </a:r>
            <a:r>
              <a:rPr lang="ru-RU" sz="1600" dirty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 дел по признакам нарушения ч. 1, ч. 13 ст. 28 ФЗ «О рекламе» </a:t>
            </a:r>
            <a:r>
              <a:rPr lang="ru-RU" sz="1200" i="1" dirty="0" smtClean="0">
                <a:latin typeface="+mn-lt"/>
              </a:rPr>
              <a:t>(реклама банковских, страховых и иных финансовых услуг и финансовой деятельности без указания наименования/имени лица, осуществляющего такую деятельность, реклама услуг по предоставлению потребительских займов лицами, не осуществляющими профессиональную деятельность по предоставлению потребительских займов)</a:t>
            </a:r>
          </a:p>
          <a:p>
            <a:pPr algn="just" eaLnBrk="1" hangingPunct="1">
              <a:spcAft>
                <a:spcPts val="1000"/>
              </a:spcAft>
              <a:defRPr/>
            </a:pPr>
            <a:endParaRPr lang="ru-RU" sz="1200" dirty="0" smtClean="0"/>
          </a:p>
          <a:p>
            <a:pPr algn="just" eaLnBrk="1" hangingPunct="1">
              <a:spcAft>
                <a:spcPts val="1000"/>
              </a:spcAft>
              <a:buFont typeface="Wingdings" pitchFamily="2" charset="2"/>
              <a:buChar char="ü"/>
              <a:defRPr/>
            </a:pPr>
            <a:endParaRPr lang="ru-RU" sz="1600" b="1" u="sng" dirty="0">
              <a:solidFill>
                <a:srgbClr val="0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Сотрудничество</a:t>
            </a:r>
          </a:p>
        </p:txBody>
      </p:sp>
      <p:pic>
        <p:nvPicPr>
          <p:cNvPr id="8" name="Picture 6" descr="C:\Users\mplotnikova\Downloads\partner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253" y="2571750"/>
            <a:ext cx="276362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2787774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 Управлением МВД по г. Екатеринбургу – </a:t>
            </a:r>
            <a:r>
              <a:rPr lang="ru-RU" sz="1600" dirty="0" smtClean="0">
                <a:solidFill>
                  <a:srgbClr val="C00000"/>
                </a:solidFill>
                <a:latin typeface="+mn-lt"/>
                <a:ea typeface="Calibri" pitchFamily="34" charset="0"/>
                <a:cs typeface="Times New Roman" pitchFamily="18" charset="0"/>
              </a:rPr>
              <a:t>возбуждено 5 дел по признакам нарушения ч. 6 ст. 5, п. 1 ст. 7 ФЗ «О рекламе» </a:t>
            </a:r>
            <a:r>
              <a:rPr lang="ru-RU" dirty="0" smtClean="0">
                <a:solidFill>
                  <a:srgbClr val="8A0000"/>
                </a:solidFill>
              </a:rPr>
              <a:t> </a:t>
            </a:r>
            <a:r>
              <a:rPr lang="ru-RU" sz="1200" i="1" dirty="0" smtClean="0">
                <a:latin typeface="+mn-lt"/>
              </a:rPr>
              <a:t>(использование в рекламе непристойного, оскорбительного образа, реклама товаров, производство и (или) реализация которых</a:t>
            </a:r>
          </a:p>
          <a:p>
            <a:r>
              <a:rPr lang="ru-RU" sz="1200" i="1" dirty="0" smtClean="0">
                <a:latin typeface="+mn-lt"/>
              </a:rPr>
              <a:t>запрещены законодательством Российской Федерации)</a:t>
            </a:r>
          </a:p>
          <a:p>
            <a:endParaRPr lang="ru-RU" sz="1200" i="1" dirty="0">
              <a:latin typeface="+mn-lt"/>
            </a:endParaRPr>
          </a:p>
          <a:p>
            <a:endParaRPr lang="ru-RU" i="1" dirty="0" smtClean="0">
              <a:latin typeface="+mn-lt"/>
            </a:endParaRP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8229600" cy="8572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Взаимодействие с экспертным сообществом: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712968" cy="3394472"/>
          </a:xfrm>
        </p:spPr>
        <p:txBody>
          <a:bodyPr/>
          <a:lstStyle/>
          <a:p>
            <a:pPr algn="just"/>
            <a:r>
              <a:rPr lang="ru-RU" sz="2000" dirty="0" smtClean="0"/>
              <a:t>При Свердловском УФАС России создан и действует </a:t>
            </a:r>
            <a:r>
              <a:rPr lang="ru-RU" sz="2000" b="1" dirty="0" smtClean="0"/>
              <a:t>Экспертный совет по применению законодательства о рекламе</a:t>
            </a:r>
            <a:r>
              <a:rPr lang="ru-RU" sz="2000" dirty="0" smtClean="0"/>
              <a:t>;</a:t>
            </a:r>
          </a:p>
          <a:p>
            <a:pPr algn="just"/>
            <a:r>
              <a:rPr lang="ru-RU" sz="2000" dirty="0" smtClean="0"/>
              <a:t>Экспертный совет образован в целях рассмотрения вопросов, связанных с применением законодательства Российской Федерации о рекламе;</a:t>
            </a:r>
          </a:p>
          <a:p>
            <a:pPr algn="just"/>
            <a:r>
              <a:rPr lang="ru-RU" sz="2000" dirty="0" smtClean="0"/>
              <a:t>Экспертный совет как способ взаимодействия с экспертным сообществом позволяет: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достичь конкретных результатов;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олучить обратную связь с гражданским обществом.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280518" y="2941124"/>
            <a:ext cx="3842184" cy="1745896"/>
          </a:xfrm>
        </p:spPr>
        <p:txBody>
          <a:bodyPr/>
          <a:lstStyle/>
          <a:p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Обращение жителя города Екатеринбурга по поводу рекламы магазина дверей «Сударь», содержащей, по мнению заявителя, непристойный образ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9542"/>
            <a:ext cx="9096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Некоторые результаты работы Экспертного совета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282" y="12756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Обращение жителя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города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Екатеринбурга по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поводу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размещения наружной рекламы  мужского массажного салона «Тропики»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19307"/>
            <a:ext cx="3424615" cy="24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to66-ermakova\Desktop\рплп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5606"/>
            <a:ext cx="384342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0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A9DC6-C943-4AAD-AF72-9C825937CE5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050" name="Picture 2" descr="C:\Users\to66-ermakova\Desktop\opros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1879"/>
            <a:ext cx="2088232" cy="25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60967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Опросы, проводимые Свердловским </a:t>
            </a: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</a:rPr>
              <a:t>УФАС России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26162" y="1197711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25000"/>
                  </a:schemeClr>
                </a:solidFill>
              </a:rPr>
              <a:t>Использован ли в рекламе услуг по обмену золота (магазин «Алмаз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»): «А ты поменял свое ЗОЛОТО на НОВОЕ? Только у нас самый высокий обмен!» </a:t>
            </a:r>
            <a:r>
              <a:rPr lang="ru-RU" sz="1800" b="1" dirty="0">
                <a:solidFill>
                  <a:schemeClr val="accent1">
                    <a:lumMod val="25000"/>
                  </a:schemeClr>
                </a:solidFill>
              </a:rPr>
              <a:t>оскорбительный образ? </a:t>
            </a:r>
          </a:p>
        </p:txBody>
      </p:sp>
      <p:pic>
        <p:nvPicPr>
          <p:cNvPr id="9" name="Picture 2" descr="C:\Users\to66-ermakova\Desktop\nagiev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28447"/>
            <a:ext cx="2455051" cy="17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3870" y="2398040"/>
            <a:ext cx="6558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Вопрос отнесения изображений, слов и иных образов к непристойным и(или) оскорбительным носит субъективно-оценочный характер.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86789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25000"/>
                  </a:schemeClr>
                </a:solidFill>
              </a:rPr>
              <a:t>Использован ли в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рекламе  «Новое радио 90.8 </a:t>
            </a:r>
            <a:r>
              <a:rPr lang="en-US" sz="1800" b="1" dirty="0" smtClean="0">
                <a:solidFill>
                  <a:schemeClr val="accent1">
                    <a:lumMod val="25000"/>
                  </a:schemeClr>
                </a:solidFill>
              </a:rPr>
              <a:t>FM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</a:rPr>
              <a:t>» непристойный и оскорбительный образ? </a:t>
            </a:r>
            <a:endParaRPr lang="ru-RU" sz="18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4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A9DC6-C943-4AAD-AF72-9C825937CE5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771550"/>
            <a:ext cx="5958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Выявление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 пресечение нарушений требований рекламного законодательства РФ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Результаты деятельности Управления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9 месяцев 2017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96619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575" y="-164554"/>
            <a:ext cx="8229600" cy="85725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Статистика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347614"/>
            <a:ext cx="8784976" cy="3394472"/>
          </a:xfrm>
        </p:spPr>
        <p:txBody>
          <a:bodyPr/>
          <a:lstStyle/>
          <a:p>
            <a:r>
              <a:rPr lang="ru-RU" dirty="0" smtClean="0"/>
              <a:t>Рассмотрено заявлений: 451</a:t>
            </a:r>
          </a:p>
          <a:p>
            <a:r>
              <a:rPr lang="ru-RU" dirty="0" smtClean="0"/>
              <a:t>Возбуждено дел по заявлениям: 87</a:t>
            </a:r>
          </a:p>
          <a:p>
            <a:r>
              <a:rPr lang="ru-RU" dirty="0" smtClean="0"/>
              <a:t>Возбуждено дел по инициативе УФАС: 6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05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xfrm>
            <a:off x="468314" y="147638"/>
            <a:ext cx="8675687" cy="465535"/>
          </a:xfrm>
        </p:spPr>
        <p:txBody>
          <a:bodyPr lIns="90000" tIns="45000" rIns="90000" bIns="45000" anchor="t">
            <a:normAutofit/>
          </a:bodyPr>
          <a:lstStyle/>
          <a:p>
            <a:pPr algn="r">
              <a:lnSpc>
                <a:spcPts val="2200"/>
              </a:lnSpc>
              <a:buSzPct val="45000"/>
            </a:pPr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D2DB3B-F5E8-40C1-A02D-9A71591C3B8C}" type="slidenum">
              <a:rPr lang="ru-RU" smtClean="0"/>
              <a:pPr/>
              <a:t>9</a:t>
            </a:fld>
            <a:endParaRPr lang="ru-RU" smtClean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7347698"/>
              </p:ext>
            </p:extLst>
          </p:nvPr>
        </p:nvGraphicFramePr>
        <p:xfrm>
          <a:off x="827584" y="627534"/>
          <a:ext cx="7776864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22530</TotalTime>
  <Words>671</Words>
  <Application>Microsoft Office PowerPoint</Application>
  <PresentationFormat>Экран (16:9)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Взаимодействие с органами власти: </vt:lpstr>
      <vt:lpstr>Сотрудничество</vt:lpstr>
      <vt:lpstr> Взаимодействие с экспертным сообществом: </vt:lpstr>
      <vt:lpstr>Обращение жителя города Екатеринбурга по поводу рекламы магазина дверей «Сударь», содержащей, по мнению заявителя, непристойный образ</vt:lpstr>
      <vt:lpstr>Презентация PowerPoint</vt:lpstr>
      <vt:lpstr>Презентация PowerPoint</vt:lpstr>
      <vt:lpstr>Статистика</vt:lpstr>
      <vt:lpstr>Статистика</vt:lpstr>
      <vt:lpstr>СВЕРДЛОВСКОЕ УФАС РОССИИ ПРИЗНАЛО:</vt:lpstr>
      <vt:lpstr>Презентация PowerPoint</vt:lpstr>
      <vt:lpstr>Презентация PowerPoint</vt:lpstr>
      <vt:lpstr>СВЕРДЛОВСКОЕ УФАС РОССИИ ПРИЗНАЛО:</vt:lpstr>
      <vt:lpstr>Внедрение системы комплексной профилактики нарушений обязательных требований 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Ермакова Екатерина Вячеславовна</cp:lastModifiedBy>
  <cp:revision>1238</cp:revision>
  <cp:lastPrinted>2017-10-10T06:49:35Z</cp:lastPrinted>
  <dcterms:created xsi:type="dcterms:W3CDTF">2012-02-14T15:20:51Z</dcterms:created>
  <dcterms:modified xsi:type="dcterms:W3CDTF">2017-10-10T09:17:21Z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