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2"/>
  </p:notesMasterIdLst>
  <p:sldIdLst>
    <p:sldId id="645" r:id="rId2"/>
    <p:sldId id="764" r:id="rId3"/>
    <p:sldId id="757" r:id="rId4"/>
    <p:sldId id="766" r:id="rId5"/>
    <p:sldId id="761" r:id="rId6"/>
    <p:sldId id="768" r:id="rId7"/>
    <p:sldId id="772" r:id="rId8"/>
    <p:sldId id="774" r:id="rId9"/>
    <p:sldId id="775" r:id="rId10"/>
    <p:sldId id="770" r:id="rId11"/>
  </p:sldIdLst>
  <p:sldSz cx="9144000" cy="5143500" type="screen16x9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FFFF99"/>
    <a:srgbClr val="FFCCCC"/>
    <a:srgbClr val="CC0000"/>
    <a:srgbClr val="CCECFF"/>
    <a:srgbClr val="3366CC"/>
    <a:srgbClr val="33CCCC"/>
    <a:srgbClr val="003399"/>
    <a:srgbClr val="0033CC"/>
    <a:srgbClr val="FF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62" autoAdjust="0"/>
    <p:restoredTop sz="86441" autoAdjust="0"/>
  </p:normalViewPr>
  <p:slideViewPr>
    <p:cSldViewPr>
      <p:cViewPr>
        <p:scale>
          <a:sx n="96" d="100"/>
          <a:sy n="96" d="100"/>
        </p:scale>
        <p:origin x="-2202" y="-10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825" cy="49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7" tIns="46288" rIns="92577" bIns="46288" numCol="1" anchor="t" anchorCtr="0" compatLnSpc="1">
            <a:prstTxWarp prst="textNoShape">
              <a:avLst/>
            </a:prstTxWarp>
          </a:bodyPr>
          <a:lstStyle>
            <a:lvl1pPr defTabSz="925901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1" y="0"/>
            <a:ext cx="2917825" cy="49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7" tIns="46288" rIns="92577" bIns="46288" numCol="1" anchor="t" anchorCtr="0" compatLnSpc="1">
            <a:prstTxWarp prst="textNoShape">
              <a:avLst/>
            </a:prstTxWarp>
          </a:bodyPr>
          <a:lstStyle>
            <a:lvl1pPr algn="r" defTabSz="925901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2550" y="741363"/>
            <a:ext cx="6570663" cy="3697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1" y="4686381"/>
            <a:ext cx="5389563" cy="444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7" tIns="46288" rIns="92577" bIns="462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1173"/>
            <a:ext cx="2917825" cy="49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7" tIns="46288" rIns="92577" bIns="46288" numCol="1" anchor="b" anchorCtr="0" compatLnSpc="1">
            <a:prstTxWarp prst="textNoShape">
              <a:avLst/>
            </a:prstTxWarp>
          </a:bodyPr>
          <a:lstStyle>
            <a:lvl1pPr defTabSz="925901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1" y="9371173"/>
            <a:ext cx="2917825" cy="49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7" tIns="46288" rIns="92577" bIns="46288" numCol="1" anchor="b" anchorCtr="0" compatLnSpc="1">
            <a:prstTxWarp prst="textNoShape">
              <a:avLst/>
            </a:prstTxWarp>
          </a:bodyPr>
          <a:lstStyle>
            <a:lvl1pPr algn="r" defTabSz="923599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503D825-286A-43BA-8325-B9AC7C784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0123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68478"/>
            <a:ext cx="9144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DE4B-8B30-4645-A0E5-0119F153A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F9396-7A55-445A-88FD-9A7E0A309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7086-880D-476A-9924-DFC22C382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2116-5C6D-47CA-BC92-A4DBEAE4B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CE99-1BB7-4898-B056-F1E35115E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2A19-7491-4FC0-B6E9-320453ECF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63ACF-489A-4BAD-B362-0ACED2251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D279-F3DD-437D-A337-386CBFE1F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9410-9F92-4D34-B0DA-23BF1BA7D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96D7D-B978-4365-85C9-85207FD9B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2B101-1A0E-412E-B29D-B25D855F5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B33A0-2D83-4904-8E04-062BF1EF9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6C0A4-F887-4CBC-B17E-ACCC9DC49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A9DC6-C943-4AAD-AF72-9C825937C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4968478"/>
            <a:ext cx="9144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4935141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22C39A3-C713-4A8D-B05F-6EA333364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079"/>
          <p:cNvSpPr>
            <a:spLocks noChangeArrowheads="1"/>
          </p:cNvSpPr>
          <p:nvPr/>
        </p:nvSpPr>
        <p:spPr bwMode="auto">
          <a:xfrm>
            <a:off x="142844" y="1500180"/>
            <a:ext cx="885831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900" b="1" dirty="0" smtClean="0">
              <a:latin typeface="+mn-lt"/>
            </a:endParaRPr>
          </a:p>
          <a:p>
            <a:pPr algn="ctr"/>
            <a:r>
              <a:rPr lang="ru-RU" sz="2900" b="1" dirty="0" smtClean="0">
                <a:latin typeface="+mn-lt"/>
              </a:rPr>
              <a:t>Проблемные вопросы </a:t>
            </a:r>
          </a:p>
          <a:p>
            <a:pPr algn="ctr"/>
            <a:r>
              <a:rPr lang="ru-RU" sz="2900" b="1" dirty="0" smtClean="0">
                <a:latin typeface="+mn-lt"/>
              </a:rPr>
              <a:t>технологического присоединения </a:t>
            </a:r>
          </a:p>
          <a:p>
            <a:pPr algn="ctr"/>
            <a:r>
              <a:rPr lang="ru-RU" sz="2900" b="1" dirty="0" smtClean="0">
                <a:latin typeface="+mn-lt"/>
              </a:rPr>
              <a:t>к сетям электро-, тепло-, водо-, газоснабжения</a:t>
            </a:r>
          </a:p>
          <a:p>
            <a:pPr algn="ctr"/>
            <a:endParaRPr lang="ru-RU" b="1" dirty="0" smtClean="0">
              <a:latin typeface="+mn-lt"/>
            </a:endParaRP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Воробьева Екатерина –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заместитель руководителя управления –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начальник отдела ограничения 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монополистической деятельности 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Свердловского УФАС России</a:t>
            </a:r>
          </a:p>
          <a:p>
            <a:pPr algn="ctr"/>
            <a:r>
              <a:rPr lang="ru-RU" altLang="ru-RU" b="1" dirty="0" smtClean="0">
                <a:latin typeface="+mn-lt"/>
              </a:rPr>
              <a:t>Екатеринбург, 25.09.2017</a:t>
            </a:r>
            <a:endParaRPr lang="ru-RU" altLang="ru-RU" b="1" dirty="0">
              <a:latin typeface="+mn-lt"/>
            </a:endParaRPr>
          </a:p>
          <a:p>
            <a:endParaRPr lang="ru-RU" altLang="ru-RU" sz="1600" b="1" dirty="0"/>
          </a:p>
          <a:p>
            <a:endParaRPr lang="ru-RU" altLang="ru-RU" sz="33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ru-RU" altLang="ru-RU" sz="33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r">
              <a:spcAft>
                <a:spcPts val="0"/>
              </a:spcAft>
            </a:pPr>
            <a:endParaRPr lang="ru-RU" altLang="ru-RU" sz="2000" b="1" dirty="0">
              <a:solidFill>
                <a:srgbClr val="008080"/>
              </a:solidFill>
              <a:latin typeface="Arial" pitchFamily="34" charset="0"/>
            </a:endParaRPr>
          </a:p>
          <a:p>
            <a:endParaRPr lang="ru-RU" altLang="ru-RU" sz="3000" b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714362"/>
            <a:ext cx="8715436" cy="4143404"/>
          </a:xfrm>
        </p:spPr>
        <p:txBody>
          <a:bodyPr/>
          <a:lstStyle/>
          <a:p>
            <a:pPr algn="ctr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	</a:t>
            </a:r>
          </a:p>
          <a:p>
            <a:pPr algn="ctr"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СПАСИБО ЗА ВНИМАНИЕ!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www.sverdlovsk.fas.gov.ru</a:t>
            </a:r>
            <a:endParaRPr lang="ru-RU" sz="2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C9410-9F92-4D34-B0DA-23BF1BA7D9A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571468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Статистические данные о количестве заявлений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7046913" y="4935141"/>
            <a:ext cx="2097087" cy="208359"/>
          </a:xfrm>
        </p:spPr>
        <p:txBody>
          <a:bodyPr/>
          <a:lstStyle/>
          <a:p>
            <a:pPr>
              <a:defRPr/>
            </a:pPr>
            <a:fld id="{E93C9410-9F92-4D34-B0DA-23BF1BA7D9A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142842" y="776256"/>
          <a:ext cx="8858315" cy="4081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773"/>
                <a:gridCol w="1602934"/>
                <a:gridCol w="1434203"/>
                <a:gridCol w="1434203"/>
                <a:gridCol w="1434202"/>
              </a:tblGrid>
              <a:tr h="808933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Сфера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 полугодие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2016 года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 полугодие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2017 года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766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Всего</a:t>
                      </a:r>
                      <a:r>
                        <a:rPr lang="ru-RU" sz="1800" dirty="0" smtClean="0"/>
                        <a:t>, </a:t>
                      </a:r>
                    </a:p>
                    <a:p>
                      <a:pPr algn="l"/>
                      <a:r>
                        <a:rPr lang="ru-RU" sz="1800" dirty="0" smtClean="0"/>
                        <a:t>в том числе: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121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100%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103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100%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01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Электроснабжение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47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39%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35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34%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76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Теплоснабжение</a:t>
                      </a:r>
                    </a:p>
                    <a:p>
                      <a:pPr algn="l"/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28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23%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18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17%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76766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Водоснабжение</a:t>
                      </a:r>
                    </a:p>
                    <a:p>
                      <a:pPr algn="l"/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12%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9%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40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Газоснабжение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32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26%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41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40%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7172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Динамика  заявлений по вопросам технологического присоединения*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C9410-9F92-4D34-B0DA-23BF1BA7D9A7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77" y="785801"/>
          <a:ext cx="8715441" cy="3272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21"/>
                <a:gridCol w="2071702"/>
                <a:gridCol w="857256"/>
                <a:gridCol w="2671136"/>
                <a:gridCol w="829326"/>
              </a:tblGrid>
              <a:tr h="62086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Сфера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 полугодие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2016 года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 полугодие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2017 года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86952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Всего</a:t>
                      </a:r>
                      <a:r>
                        <a:rPr lang="ru-RU" sz="1800" dirty="0" smtClean="0"/>
                        <a:t>, </a:t>
                      </a:r>
                    </a:p>
                    <a:p>
                      <a:pPr algn="l"/>
                      <a:r>
                        <a:rPr lang="ru-RU" sz="1800" dirty="0" smtClean="0"/>
                        <a:t>в том числе: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54 </a:t>
                      </a:r>
                    </a:p>
                    <a:p>
                      <a:pPr algn="ctr"/>
                      <a:r>
                        <a:rPr lang="ru-RU" b="1" dirty="0" smtClean="0"/>
                        <a:t>(45% от </a:t>
                      </a:r>
                      <a:r>
                        <a:rPr lang="ru-RU" b="1" dirty="0" smtClean="0"/>
                        <a:t>общего</a:t>
                      </a:r>
                      <a:r>
                        <a:rPr lang="ru-RU" b="1" baseline="0" dirty="0" smtClean="0"/>
                        <a:t> количества</a:t>
                      </a:r>
                      <a:r>
                        <a:rPr lang="ru-RU" b="1" dirty="0" smtClean="0"/>
                        <a:t>)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100%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(45% от </a:t>
                      </a:r>
                      <a:r>
                        <a:rPr lang="ru-RU" b="1" dirty="0" smtClean="0"/>
                        <a:t>общего количества)</a:t>
                      </a:r>
                      <a:endParaRPr lang="ru-RU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100%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15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Электроснабжение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9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Теплоснабжение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07110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Водоснабжение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15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Газоснабжение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14282" y="4143386"/>
            <a:ext cx="871543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smtClean="0">
                <a:solidFill>
                  <a:schemeClr val="tx1"/>
                </a:solidFill>
              </a:rPr>
              <a:t>*Процедура присоединения (подключения) энергопринимающих устройств (объектов капитального строительства) потребителей электрической энергии (тепла, воды, газа) к сетям сетевой организации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8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Предмет заявлений по вопросам присоединения к электрическим сетям</a:t>
            </a:r>
            <a:endParaRPr lang="ru-RU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C9410-9F92-4D34-B0DA-23BF1BA7D9A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6056" y="857238"/>
            <a:ext cx="3605099" cy="286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2844" y="785801"/>
            <a:ext cx="5000660" cy="324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lvl="1" indent="-342000">
              <a:spcBef>
                <a:spcPts val="384"/>
              </a:spcBef>
              <a:buFont typeface="Wingdings" pitchFamily="2" charset="2"/>
              <a:buChar char="ü"/>
            </a:pPr>
            <a:r>
              <a:rPr lang="ru-RU" sz="1800" dirty="0" smtClean="0">
                <a:latin typeface="+mj-lt"/>
              </a:rPr>
              <a:t>Включение в договор и ТУ условия об определении точки присоединения далее чем в 25 м от границы участка заявителя</a:t>
            </a:r>
          </a:p>
          <a:p>
            <a:pPr marL="342000" indent="-342000">
              <a:spcBef>
                <a:spcPts val="384"/>
              </a:spcBef>
              <a:buFont typeface="Wingdings" pitchFamily="2" charset="2"/>
              <a:buChar char="ü"/>
            </a:pPr>
            <a:r>
              <a:rPr lang="ru-RU" sz="1800" dirty="0" smtClean="0">
                <a:latin typeface="+mj-lt"/>
              </a:rPr>
              <a:t>Включение в договор и ТУ обязанности заявителя выполнить проект и согласовать его с сетевой организацией в случае строительства, реконструкции, капитального ремонта индивидуального жилого дома</a:t>
            </a:r>
          </a:p>
          <a:p>
            <a:pPr marL="342000" indent="-342000">
              <a:spcBef>
                <a:spcPts val="384"/>
              </a:spcBef>
              <a:buFont typeface="Wingdings" pitchFamily="2" charset="2"/>
              <a:buChar char="ü"/>
            </a:pPr>
            <a:r>
              <a:rPr lang="ru-RU" sz="1800" dirty="0" smtClean="0">
                <a:latin typeface="+mj-lt"/>
              </a:rPr>
              <a:t>Нарушение сроков технологического присоединения</a:t>
            </a:r>
            <a:endParaRPr lang="ru-RU" sz="1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4214824"/>
            <a:ext cx="900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atin typeface="+mn-lt"/>
              </a:rPr>
              <a:t>Порядок действий при присоединении к электрическим сетям размещен </a:t>
            </a:r>
          </a:p>
          <a:p>
            <a:r>
              <a:rPr lang="ru-RU" sz="1800" b="1" dirty="0" smtClean="0">
                <a:latin typeface="+mn-lt"/>
              </a:rPr>
              <a:t>на сайте Свердловского УФАС России: </a:t>
            </a:r>
            <a:r>
              <a:rPr lang="en-US" sz="1800" b="1" dirty="0" smtClean="0">
                <a:latin typeface="+mn-lt"/>
              </a:rPr>
              <a:t>www.</a:t>
            </a:r>
            <a:r>
              <a:rPr lang="en-US" sz="1800" b="1" dirty="0" smtClean="0">
                <a:latin typeface="+mn-lt"/>
              </a:rPr>
              <a:t>sverdlovsk.fas.gov.ru/news/9560</a:t>
            </a:r>
            <a:endParaRPr lang="ru-RU" sz="1800" b="1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1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Предмет заявлений при подключении к газораспределительным сетям</a:t>
            </a:r>
            <a:endParaRPr lang="ru-RU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7504" y="714362"/>
            <a:ext cx="4821686" cy="371477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tx1"/>
                </a:solidFill>
              </a:rPr>
              <a:t>Нарушение сроков направления проекта договора о технологическом присоединении, выдачи технических условий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tx1"/>
                </a:solidFill>
              </a:rPr>
              <a:t>Навязывание невыгодных условий договора (в том числе, навязывание потребителю оплаты мероприятий, осуществляемых за пределами границ принадлежащего ему земельного участка)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tx1"/>
                </a:solidFill>
              </a:rPr>
              <a:t>Необоснованный отказ в заключении договора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tx1"/>
                </a:solidFill>
              </a:rPr>
              <a:t>Нарушение сроков осуществления мероприятий по подключению</a:t>
            </a:r>
          </a:p>
          <a:p>
            <a:pPr>
              <a:buFont typeface="Wingdings" pitchFamily="2" charset="2"/>
              <a:buChar char="ü"/>
            </a:pPr>
            <a:endParaRPr lang="ru-RU" sz="17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7046913" y="4935141"/>
            <a:ext cx="2097087" cy="208359"/>
          </a:xfrm>
        </p:spPr>
        <p:txBody>
          <a:bodyPr/>
          <a:lstStyle/>
          <a:p>
            <a:pPr>
              <a:defRPr/>
            </a:pPr>
            <a:fld id="{E93C9410-9F92-4D34-B0DA-23BF1BA7D9A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864042"/>
            <a:ext cx="4000528" cy="327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2844" y="4357700"/>
            <a:ext cx="900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atin typeface="+mn-lt"/>
              </a:rPr>
              <a:t>Порядок действий при подключении к сетям газораспределения размещен </a:t>
            </a:r>
          </a:p>
          <a:p>
            <a:r>
              <a:rPr lang="ru-RU" sz="1800" b="1" dirty="0" smtClean="0">
                <a:latin typeface="+mn-lt"/>
              </a:rPr>
              <a:t>на сайте Свердловского УФАС России: </a:t>
            </a:r>
            <a:r>
              <a:rPr lang="en-US" sz="1800" b="1" dirty="0" smtClean="0">
                <a:latin typeface="+mn-lt"/>
              </a:rPr>
              <a:t>www.</a:t>
            </a:r>
            <a:r>
              <a:rPr lang="en-US" sz="1800" b="1" dirty="0" smtClean="0">
                <a:latin typeface="+mn-lt"/>
              </a:rPr>
              <a:t>sverdlovsk.fas.gov.ru/news/95</a:t>
            </a:r>
            <a:r>
              <a:rPr lang="ru-RU" sz="1800" b="1" dirty="0" smtClean="0">
                <a:latin typeface="+mn-lt"/>
              </a:rPr>
              <a:t>57</a:t>
            </a:r>
            <a:endParaRPr lang="ru-RU" sz="1800" b="1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642925"/>
          <a:ext cx="91440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70"/>
                <a:gridCol w="4786346"/>
                <a:gridCol w="2285984"/>
              </a:tblGrid>
              <a:tr h="82278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Сфера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Название правил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Дата и номер постановления Правительства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РФ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7979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Электроснабжение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технологического присоединения энергопринимающих устройств потребителей электрической энергии, объектов по производству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электрической  энергии, объектов электросетевого хозяйства, принадлежащих сетевым организациям и иным лицам,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к электрическим сетям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от 27.12.2004 № 861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Теплоснабжение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подключения к системам теплоснабжения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от 16.04.2012 № 307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8998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Водоснабжение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горячего водоснабжения;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холодного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водоснабжения и водоотведения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от 29.07.2013 № 642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от 29.07.2013 № 644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Газоснабжение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подключения (технологического присоединения) объектов капитального строительства к сетям газораспределения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от 30.12.2013 № 1314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latin typeface="+mj-lt"/>
              </a:rPr>
              <a:t>Основные правила</a:t>
            </a:r>
            <a:r>
              <a:rPr lang="ru-RU" sz="2000" b="1" dirty="0" smtClean="0">
                <a:latin typeface="+mj-lt"/>
              </a:rPr>
              <a:t>, регулирующие технологическое присоединение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29805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714362"/>
            <a:ext cx="8893652" cy="4286280"/>
          </a:xfrm>
        </p:spPr>
        <p:txBody>
          <a:bodyPr/>
          <a:lstStyle/>
          <a:p>
            <a:pPr>
              <a:buNone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200" dirty="0" smtClean="0"/>
          </a:p>
          <a:p>
            <a:pPr marL="0" indent="457200">
              <a:spcBef>
                <a:spcPts val="0"/>
              </a:spcBef>
              <a:buNone/>
            </a:pPr>
            <a:endParaRPr lang="ru-RU" sz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C9410-9F92-4D34-B0DA-23BF1BA7D9A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latin typeface="+mj-lt"/>
              </a:rPr>
              <a:t>Административная ответственность</a:t>
            </a:r>
            <a:endParaRPr lang="ru-RU" b="1" dirty="0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4" y="785800"/>
          <a:ext cx="8858311" cy="1842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086"/>
                <a:gridCol w="2530955"/>
                <a:gridCol w="2563817"/>
                <a:gridCol w="2357453"/>
              </a:tblGrid>
              <a:tr h="285752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Статья КоАП РФ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Субъект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Размер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86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должностное лицо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юридическое лицо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4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ч. 1 ст. 9.21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субъект естественной монополии либо собственник или иной законный владелец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– 40 тыс. руб.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 – 500 тыс. руб.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0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ч. 2 ст. 9.21</a:t>
                      </a:r>
                    </a:p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10 -50 тыс. руб.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либо дисквалификация на срок до трех лет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600</a:t>
                      </a:r>
                      <a:r>
                        <a:rPr lang="ru-RU" sz="1600" baseline="0" dirty="0" smtClean="0"/>
                        <a:t> – 1000 тыс. руб.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2787774"/>
          <a:ext cx="885698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572"/>
                <a:gridCol w="2569860"/>
                <a:gridCol w="2520280"/>
                <a:gridCol w="2448272"/>
              </a:tblGrid>
              <a:tr h="85774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Период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Количество рассмотренных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дел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Сумма назначенного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штрафа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Сумма 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уплаченного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штрафа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323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полугодие 2016 года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13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1620 тыс. руб.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1010 тыс. руб.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323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полугодие 2017 года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1650 тыс. руб.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900 тыс. руб.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714362"/>
            <a:ext cx="8715436" cy="4233652"/>
          </a:xfrm>
        </p:spPr>
        <p:txBody>
          <a:bodyPr/>
          <a:lstStyle/>
          <a:p>
            <a:pPr indent="457200"/>
            <a:r>
              <a:rPr lang="ru-RU" sz="1600" dirty="0" smtClean="0">
                <a:solidFill>
                  <a:schemeClr val="tx1"/>
                </a:solidFill>
              </a:rPr>
              <a:t>Заявитель направил в адрес ГРО заявку на подключение, в которой просил заключить договор о подключении (технологическом присоединении) объекта капитального строительства к сети газораспределения.</a:t>
            </a:r>
          </a:p>
          <a:p>
            <a:pPr indent="457200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indent="457200"/>
            <a:r>
              <a:rPr lang="ru-RU" sz="1600" dirty="0" smtClean="0">
                <a:solidFill>
                  <a:schemeClr val="tx1"/>
                </a:solidFill>
              </a:rPr>
              <a:t>В ответ на указанную заявку ГРО отказало заявителю в выдаче технических условий. Вместе с тем, заявителем запрос о выдаче технических условий в адрес ГРО не направлялся. </a:t>
            </a:r>
          </a:p>
          <a:p>
            <a:pPr indent="457200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indent="457200"/>
            <a:r>
              <a:rPr lang="ru-RU" sz="1600" dirty="0" smtClean="0">
                <a:solidFill>
                  <a:schemeClr val="tx1"/>
                </a:solidFill>
              </a:rPr>
              <a:t>При представлении заявителем сведений и документов, указанных в п. 65-69 и 71 Правил № 1314 в полном объеме, исполнитель в течение 30 дней со дня получения заявки о подключении (технологическом присоединении) направляет заявителю подписанный со своей стороны проект договора о подключении в 2-х экземплярах любым доступным способом.</a:t>
            </a:r>
          </a:p>
          <a:p>
            <a:pPr indent="457200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indent="457200"/>
            <a:r>
              <a:rPr lang="ru-RU" sz="1600" dirty="0" smtClean="0">
                <a:solidFill>
                  <a:schemeClr val="tx1"/>
                </a:solidFill>
              </a:rPr>
              <a:t>Правилами № 1314 на заявку о заключении договора предусмотрено только направление проекта договора (отказ не предусмотрен).</a:t>
            </a:r>
          </a:p>
          <a:p>
            <a:pPr marL="0" indent="457200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indent="457200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indent="457200">
              <a:spcBef>
                <a:spcPts val="0"/>
              </a:spcBef>
              <a:buNone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0" indent="457200">
              <a:spcBef>
                <a:spcPts val="0"/>
              </a:spcBef>
              <a:buNone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C9410-9F92-4D34-B0DA-23BF1BA7D9A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latin typeface="+mj-lt"/>
              </a:rPr>
              <a:t>Пример </a:t>
            </a:r>
            <a:r>
              <a:rPr lang="ru-RU" sz="2000" b="1" dirty="0" smtClean="0">
                <a:latin typeface="+mj-lt"/>
              </a:rPr>
              <a:t>нарушения </a:t>
            </a:r>
            <a:r>
              <a:rPr lang="ru-RU" sz="2000" b="1" dirty="0" smtClean="0">
                <a:latin typeface="+mj-lt"/>
              </a:rPr>
              <a:t>Правил </a:t>
            </a:r>
            <a:r>
              <a:rPr lang="ru-RU" sz="2000" b="1" dirty="0" smtClean="0">
                <a:latin typeface="+mj-lt"/>
              </a:rPr>
              <a:t>№ 1314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8384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Изменения в правилах № 1314</a:t>
            </a:r>
            <a:endParaRPr lang="ru-RU" sz="18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608806"/>
          <a:ext cx="9144000" cy="433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930"/>
                <a:gridCol w="4529038"/>
                <a:gridCol w="4277032"/>
              </a:tblGrid>
              <a:tr h="288308"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Действующие положения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Вступают в действие с 07.10.2017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0633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п. 74</a:t>
                      </a:r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При представлении заявителем сведений и документов, указанных в п. 65-69 и 71 Правил № 1314 в полном объеме, исполнитель в течение 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дней 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 дня получения заявки о подключении (технологическом присоединении) направляет заявителю подписанный со своей стороны проект договора о подключении в 2-х экземплярах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 представлении заявителем сведений и документов, указанных в п. 65-69 и 71 Правил № 1314 в полном объеме, исполнитель в 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течение 20 рабочих дней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 дня получения заявки о подключении (технологическом присоединении) направляет заявителю подписанный со своей стороны проект договора о подключении в 2-х 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экземплярах</a:t>
                      </a:r>
                      <a:endParaRPr lang="ru-RU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481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п. 76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случае несогласия с представленным исполнителем проектом договора о подключении и (или) несоответствия его настоящим Правилам заявитель в течение 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дней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 дня получения подписанного исполнителем проекта договора о подключении направляет исполнителю мотивированный отказ от подписания проекта договора о подключении, к которому прилагает при необходимости протокол разногласий и (или) мотивированное требование об изменении дополненных технических 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условий</a:t>
                      </a:r>
                      <a:endParaRPr lang="ru-RU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Заявитель подписывает оба экземпляра проекта договора о подключении в течение 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рабочих дней 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 дня получения подписанного исполнителем проекта договора о подключении и направляет в указанный срок один экземпляр исполнителю с приложением к нему документов, подтверждающих полномочия лица, подписавшего договор о 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подключении</a:t>
                      </a:r>
                      <a:endParaRPr lang="ru-RU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889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п. 78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случае ненаправления заявителем подписанного исполнителем проекта договора о подключении либо мотивированного отказа от подписания договора о подключении (но не ранее чем через 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 дней 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 дня получения заявителем подписанного исполнителем проекта договора о подключении) заявка о подключении (технологическом присоединении) 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аннулируется</a:t>
                      </a:r>
                      <a:endParaRPr lang="ru-RU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случае ненаправления заявителем подписанного исполнителем проекта договора о подключении либо мотивированного отказа от подписания договора о подключении (но не ранее чем через 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рабочих дней 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 дня получения заявителем подписанного исполнителем проекта договора о подключении) заявка о подключении (технологическом присоединении) 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аннулируется</a:t>
                      </a:r>
                      <a:endParaRPr lang="ru-RU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C9410-9F92-4D34-B0DA-23BF1BA7D9A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23621</TotalTime>
  <Words>968</Words>
  <Application>Microsoft Office PowerPoint</Application>
  <PresentationFormat>Экран (16:9)</PresentationFormat>
  <Paragraphs>188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Слайд 1</vt:lpstr>
      <vt:lpstr>Статистические данные о количестве заявлений</vt:lpstr>
      <vt:lpstr> Динамика  заявлений по вопросам технологического присоединения*</vt:lpstr>
      <vt:lpstr>Предмет заявлений по вопросам присоединения к электрическим сетям</vt:lpstr>
      <vt:lpstr>Предмет заявлений при подключении к газораспределительным сетям</vt:lpstr>
      <vt:lpstr>Слайд 6</vt:lpstr>
      <vt:lpstr>Слайд 7</vt:lpstr>
      <vt:lpstr>Слайд 8</vt:lpstr>
      <vt:lpstr>Изменения в правилах № 1314</vt:lpstr>
      <vt:lpstr>Слайд 10</vt:lpstr>
    </vt:vector>
  </TitlesOfParts>
  <Company>ФАС России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Самолысов П.В.</dc:creator>
  <cp:lastModifiedBy>to66-Vorobyova</cp:lastModifiedBy>
  <cp:revision>1375</cp:revision>
  <cp:lastPrinted>2017-07-06T12:25:37Z</cp:lastPrinted>
  <dcterms:created xsi:type="dcterms:W3CDTF">2012-02-14T15:20:51Z</dcterms:created>
  <dcterms:modified xsi:type="dcterms:W3CDTF">2017-09-25T08:02:50Z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Итоги работы ФАС России в 2009 году и задачи на 2010 год</vt:lpwstr>
  </property>
  <property fmtid="{D5CDD505-2E9C-101B-9397-08002B2CF9AE}" pid="3" name="Owner">
    <vt:lpwstr/>
  </property>
  <property fmtid="{D5CDD505-2E9C-101B-9397-08002B2CF9AE}" pid="4" name="Status">
    <vt:lpwstr/>
  </property>
</Properties>
</file>