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505" r:id="rId2"/>
    <p:sldId id="553" r:id="rId3"/>
    <p:sldId id="560" r:id="rId4"/>
    <p:sldId id="559" r:id="rId5"/>
    <p:sldId id="548" r:id="rId6"/>
    <p:sldId id="549" r:id="rId7"/>
    <p:sldId id="555" r:id="rId8"/>
    <p:sldId id="551" r:id="rId9"/>
    <p:sldId id="552" r:id="rId10"/>
    <p:sldId id="557" r:id="rId11"/>
    <p:sldId id="562" r:id="rId12"/>
    <p:sldId id="565" r:id="rId13"/>
    <p:sldId id="563" r:id="rId14"/>
    <p:sldId id="554" r:id="rId15"/>
    <p:sldId id="564" r:id="rId16"/>
    <p:sldId id="547" r:id="rId17"/>
  </p:sldIdLst>
  <p:sldSz cx="9144000" cy="6858000" type="screen4x3"/>
  <p:notesSz cx="6781800" cy="99187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80"/>
    <a:srgbClr val="004AB8"/>
    <a:srgbClr val="FF7621"/>
    <a:srgbClr val="A80034"/>
    <a:srgbClr val="003300"/>
    <a:srgbClr val="008000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65" autoAdjust="0"/>
    <p:restoredTop sz="94542" autoAdjust="0"/>
  </p:normalViewPr>
  <p:slideViewPr>
    <p:cSldViewPr>
      <p:cViewPr varScale="1">
        <p:scale>
          <a:sx n="51" d="100"/>
          <a:sy n="51" d="100"/>
        </p:scale>
        <p:origin x="-96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922" y="-84"/>
      </p:cViewPr>
      <p:guideLst>
        <p:guide orient="horz" pos="3124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272674249052198E-2"/>
          <c:y val="4.2244932183493324E-2"/>
          <c:w val="0.62147261106250606"/>
          <c:h val="0.806893472173767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Колличество рассмотренных жалоб</c:v>
                </c:pt>
              </c:strCache>
            </c:strRef>
          </c:tx>
          <c:spPr>
            <a:solidFill>
              <a:schemeClr val="accent1">
                <a:lumMod val="90000"/>
              </a:schemeClr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3 квартал 2015</c:v>
                </c:pt>
                <c:pt idx="1">
                  <c:v>3 квартал 2016</c:v>
                </c:pt>
                <c:pt idx="2">
                  <c:v>3 квартал 2017*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234</c:v>
                </c:pt>
                <c:pt idx="1">
                  <c:v>293</c:v>
                </c:pt>
                <c:pt idx="2">
                  <c:v>267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Колличество выданных предписаний</c:v>
                </c:pt>
              </c:strCache>
            </c:strRef>
          </c:tx>
          <c:spPr>
            <a:solidFill>
              <a:srgbClr val="00808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3 квартал 2015</c:v>
                </c:pt>
                <c:pt idx="1">
                  <c:v>3 квартал 2016</c:v>
                </c:pt>
                <c:pt idx="2">
                  <c:v>3 квартал 2017*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99</c:v>
                </c:pt>
                <c:pt idx="1">
                  <c:v>105</c:v>
                </c:pt>
                <c:pt idx="2">
                  <c:v>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43936"/>
        <c:axId val="21145472"/>
      </c:barChart>
      <c:catAx>
        <c:axId val="21143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0"/>
            </a:pPr>
            <a:endParaRPr lang="ru-RU"/>
          </a:p>
        </c:txPr>
        <c:crossAx val="21145472"/>
        <c:crosses val="autoZero"/>
        <c:auto val="1"/>
        <c:lblAlgn val="ctr"/>
        <c:lblOffset val="100"/>
        <c:noMultiLvlLbl val="0"/>
      </c:catAx>
      <c:valAx>
        <c:axId val="21145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21143936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layout>
        <c:manualLayout>
          <c:xMode val="edge"/>
          <c:yMode val="edge"/>
          <c:x val="0.71717738407699039"/>
          <c:y val="0.19771527076116177"/>
          <c:w val="0.27356335666375037"/>
          <c:h val="0.55686668229501657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8FA3F0-2C30-4042-B6E2-1268158029B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32D419-2B4D-4E49-8937-89A9DAB1109F}">
      <dgm:prSet phldrT="[Текст]" custT="1"/>
      <dgm:spPr/>
      <dgm:t>
        <a:bodyPr/>
        <a:lstStyle/>
        <a:p>
          <a:r>
            <a:rPr lang="ru-RU" dirty="0" err="1" smtClean="0">
              <a:solidFill>
                <a:schemeClr val="accent2">
                  <a:lumMod val="75000"/>
                </a:schemeClr>
              </a:solidFill>
            </a:rPr>
            <a:t>задвоение</a:t>
          </a:r>
          <a:r>
            <a:rPr lang="ru-RU" sz="1600" dirty="0" smtClean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в реестре контрактов реестровых записей о заключенных контрактах</a:t>
          </a:r>
          <a:endParaRPr lang="ru-RU" dirty="0">
            <a:solidFill>
              <a:schemeClr val="accent2">
                <a:lumMod val="75000"/>
              </a:schemeClr>
            </a:solidFill>
          </a:endParaRPr>
        </a:p>
      </dgm:t>
    </dgm:pt>
    <dgm:pt modelId="{BF56A2DC-BAA6-4644-8C55-977B1246221B}" type="parTrans" cxnId="{F43CEEB2-1FF0-4427-B99C-07E7C7693FA4}">
      <dgm:prSet/>
      <dgm:spPr/>
      <dgm:t>
        <a:bodyPr/>
        <a:lstStyle/>
        <a:p>
          <a:endParaRPr lang="ru-RU"/>
        </a:p>
      </dgm:t>
    </dgm:pt>
    <dgm:pt modelId="{ACA29D9B-6D73-474A-B3F1-F13AD869ED50}" type="sibTrans" cxnId="{F43CEEB2-1FF0-4427-B99C-07E7C7693FA4}">
      <dgm:prSet/>
      <dgm:spPr/>
      <dgm:t>
        <a:bodyPr/>
        <a:lstStyle/>
        <a:p>
          <a:endParaRPr lang="ru-RU"/>
        </a:p>
      </dgm:t>
    </dgm:pt>
    <dgm:pt modelId="{1FFF0F51-524A-4BE0-ADCA-E0487EF75A2B}">
      <dgm:prSet phldrT="[Текст]" custT="1"/>
      <dgm:spPr/>
      <dgm:t>
        <a:bodyPr/>
        <a:lstStyle/>
        <a:p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несвоевременное</a:t>
          </a:r>
          <a:r>
            <a:rPr lang="ru-RU" sz="1600" dirty="0" smtClean="0">
              <a:solidFill>
                <a:schemeClr val="accent2">
                  <a:lumMod val="75000"/>
                </a:schemeClr>
              </a:solidFill>
            </a:rPr>
            <a:t> размещение в единой информационной системе в сфере закупок протоколов о рассмотрении первых частей заявок участников закупки</a:t>
          </a:r>
          <a:endParaRPr lang="ru-RU" sz="1600" dirty="0">
            <a:solidFill>
              <a:schemeClr val="accent2">
                <a:lumMod val="75000"/>
              </a:schemeClr>
            </a:solidFill>
          </a:endParaRPr>
        </a:p>
      </dgm:t>
    </dgm:pt>
    <dgm:pt modelId="{C74C69F1-3FC3-421D-A601-A66AA1564A29}" type="parTrans" cxnId="{0AA80082-F67E-460E-8FED-4755F9B1F682}">
      <dgm:prSet/>
      <dgm:spPr/>
      <dgm:t>
        <a:bodyPr/>
        <a:lstStyle/>
        <a:p>
          <a:endParaRPr lang="ru-RU"/>
        </a:p>
      </dgm:t>
    </dgm:pt>
    <dgm:pt modelId="{471795EB-9EF8-4DAE-88B2-509F4567348F}" type="sibTrans" cxnId="{0AA80082-F67E-460E-8FED-4755F9B1F682}">
      <dgm:prSet/>
      <dgm:spPr/>
      <dgm:t>
        <a:bodyPr/>
        <a:lstStyle/>
        <a:p>
          <a:endParaRPr lang="ru-RU"/>
        </a:p>
      </dgm:t>
    </dgm:pt>
    <dgm:pt modelId="{C0EE0628-3B60-49F4-9F6F-FB221CFC5736}">
      <dgm:prSet phldrT="[Текст]" custT="1"/>
      <dgm:spPr/>
      <dgm:t>
        <a:bodyPr/>
        <a:lstStyle/>
        <a:p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ненадлежащее</a:t>
          </a:r>
          <a:r>
            <a:rPr lang="ru-RU" sz="1600" dirty="0" smtClean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описание объекта закупки</a:t>
          </a:r>
          <a:endParaRPr lang="ru-RU" dirty="0">
            <a:solidFill>
              <a:schemeClr val="accent2">
                <a:lumMod val="75000"/>
              </a:schemeClr>
            </a:solidFill>
          </a:endParaRPr>
        </a:p>
      </dgm:t>
    </dgm:pt>
    <dgm:pt modelId="{3F66DD85-2437-4568-8B9C-732A634CF37F}" type="parTrans" cxnId="{5328770F-2815-4767-BA75-FE17EDA386CD}">
      <dgm:prSet/>
      <dgm:spPr/>
      <dgm:t>
        <a:bodyPr/>
        <a:lstStyle/>
        <a:p>
          <a:endParaRPr lang="ru-RU"/>
        </a:p>
      </dgm:t>
    </dgm:pt>
    <dgm:pt modelId="{DC4A159B-5A54-4880-9C7D-D59A2946E074}" type="sibTrans" cxnId="{5328770F-2815-4767-BA75-FE17EDA386CD}">
      <dgm:prSet/>
      <dgm:spPr/>
      <dgm:t>
        <a:bodyPr/>
        <a:lstStyle/>
        <a:p>
          <a:endParaRPr lang="ru-RU"/>
        </a:p>
      </dgm:t>
    </dgm:pt>
    <dgm:pt modelId="{1B310C28-CA94-46B3-BC7D-9DC67938917B}">
      <dgm:prSet phldrT="[Текст]"/>
      <dgm:spPr/>
      <dgm:t>
        <a:bodyPr/>
        <a:lstStyle/>
        <a:p>
          <a:r>
            <a:rPr lang="ru-RU" dirty="0" err="1" smtClean="0">
              <a:solidFill>
                <a:schemeClr val="accent2">
                  <a:lumMod val="75000"/>
                </a:schemeClr>
              </a:solidFill>
            </a:rPr>
            <a:t>ненаправление</a:t>
          </a:r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 сведений о заключении, изменении, исполнении контрактов в орган, уполномоченный на ведение реестр контрактов</a:t>
          </a:r>
          <a:endParaRPr lang="ru-RU" dirty="0">
            <a:solidFill>
              <a:schemeClr val="accent2">
                <a:lumMod val="75000"/>
              </a:schemeClr>
            </a:solidFill>
          </a:endParaRPr>
        </a:p>
      </dgm:t>
    </dgm:pt>
    <dgm:pt modelId="{3DE6F647-137F-41B2-9DB1-0F5263EB2813}" type="parTrans" cxnId="{B6063E0C-C791-4695-9E72-314DF85AC2D3}">
      <dgm:prSet/>
      <dgm:spPr/>
      <dgm:t>
        <a:bodyPr/>
        <a:lstStyle/>
        <a:p>
          <a:endParaRPr lang="ru-RU"/>
        </a:p>
      </dgm:t>
    </dgm:pt>
    <dgm:pt modelId="{782CDC4C-9663-4F01-97DF-A4CEDFD10C53}" type="sibTrans" cxnId="{B6063E0C-C791-4695-9E72-314DF85AC2D3}">
      <dgm:prSet/>
      <dgm:spPr/>
      <dgm:t>
        <a:bodyPr/>
        <a:lstStyle/>
        <a:p>
          <a:endParaRPr lang="ru-RU"/>
        </a:p>
      </dgm:t>
    </dgm:pt>
    <dgm:pt modelId="{AC6C2D75-CC40-4D96-984D-7E5AB0CD1301}" type="pres">
      <dgm:prSet presAssocID="{408FA3F0-2C30-4042-B6E2-1268158029B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504E85-BAE1-4330-A94E-AB514D8D5EF2}" type="pres">
      <dgm:prSet presAssocID="{4632D419-2B4D-4E49-8937-89A9DAB1109F}" presName="parentLin" presStyleCnt="0"/>
      <dgm:spPr/>
    </dgm:pt>
    <dgm:pt modelId="{9CAD8328-8A13-4128-BE2F-2D51679DC0DF}" type="pres">
      <dgm:prSet presAssocID="{4632D419-2B4D-4E49-8937-89A9DAB1109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229B3A75-E739-4A3B-901C-373709B61579}" type="pres">
      <dgm:prSet presAssocID="{4632D419-2B4D-4E49-8937-89A9DAB1109F}" presName="parentText" presStyleLbl="node1" presStyleIdx="0" presStyleCnt="4" custScaleX="135273" custScaleY="139335" custLinFactX="605" custLinFactNeighborX="100000" custLinFactNeighborY="-34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A5D2A9-653E-4559-BD94-661829A8AA0A}" type="pres">
      <dgm:prSet presAssocID="{4632D419-2B4D-4E49-8937-89A9DAB1109F}" presName="negativeSpace" presStyleCnt="0"/>
      <dgm:spPr/>
    </dgm:pt>
    <dgm:pt modelId="{4D62BF26-BB3F-4476-B2EC-C31DC3A00C56}" type="pres">
      <dgm:prSet presAssocID="{4632D419-2B4D-4E49-8937-89A9DAB1109F}" presName="childText" presStyleLbl="conFgAcc1" presStyleIdx="0" presStyleCnt="4" custLinFactNeighborY="-99793">
        <dgm:presLayoutVars>
          <dgm:bulletEnabled val="1"/>
        </dgm:presLayoutVars>
      </dgm:prSet>
      <dgm:spPr/>
    </dgm:pt>
    <dgm:pt modelId="{F568D0D1-295C-423F-B7D8-81B2F65B363A}" type="pres">
      <dgm:prSet presAssocID="{ACA29D9B-6D73-474A-B3F1-F13AD869ED50}" presName="spaceBetweenRectangles" presStyleCnt="0"/>
      <dgm:spPr/>
    </dgm:pt>
    <dgm:pt modelId="{D265F70C-E034-4E68-836B-5FC83587AF0C}" type="pres">
      <dgm:prSet presAssocID="{1FFF0F51-524A-4BE0-ADCA-E0487EF75A2B}" presName="parentLin" presStyleCnt="0"/>
      <dgm:spPr/>
    </dgm:pt>
    <dgm:pt modelId="{89C6F092-520A-46E5-A482-885ECB73E439}" type="pres">
      <dgm:prSet presAssocID="{1FFF0F51-524A-4BE0-ADCA-E0487EF75A2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1A02681-B330-42F7-BCD1-E0980F6AAFBC}" type="pres">
      <dgm:prSet presAssocID="{1FFF0F51-524A-4BE0-ADCA-E0487EF75A2B}" presName="parentText" presStyleLbl="node1" presStyleIdx="1" presStyleCnt="4" custScaleX="134615" custScaleY="179471" custLinFactNeighborX="11551" custLinFactNeighborY="-71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4D929F-0CB9-4542-9D46-E35B8046D04E}" type="pres">
      <dgm:prSet presAssocID="{1FFF0F51-524A-4BE0-ADCA-E0487EF75A2B}" presName="negativeSpace" presStyleCnt="0"/>
      <dgm:spPr/>
    </dgm:pt>
    <dgm:pt modelId="{8B967017-44F6-47A7-931F-61F2B66F0AD4}" type="pres">
      <dgm:prSet presAssocID="{1FFF0F51-524A-4BE0-ADCA-E0487EF75A2B}" presName="childText" presStyleLbl="conFgAcc1" presStyleIdx="1" presStyleCnt="4" custLinFactNeighborY="-72979">
        <dgm:presLayoutVars>
          <dgm:bulletEnabled val="1"/>
        </dgm:presLayoutVars>
      </dgm:prSet>
      <dgm:spPr/>
    </dgm:pt>
    <dgm:pt modelId="{4B5CF5B4-3839-49F6-B412-53C62FAD311A}" type="pres">
      <dgm:prSet presAssocID="{471795EB-9EF8-4DAE-88B2-509F4567348F}" presName="spaceBetweenRectangles" presStyleCnt="0"/>
      <dgm:spPr/>
    </dgm:pt>
    <dgm:pt modelId="{C47EECCC-2E56-46C0-8ECA-BC1F502972BE}" type="pres">
      <dgm:prSet presAssocID="{C0EE0628-3B60-49F4-9F6F-FB221CFC5736}" presName="parentLin" presStyleCnt="0"/>
      <dgm:spPr/>
    </dgm:pt>
    <dgm:pt modelId="{7AC43C72-4329-4440-85D3-2B5656D5D0FA}" type="pres">
      <dgm:prSet presAssocID="{C0EE0628-3B60-49F4-9F6F-FB221CFC5736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04BBE5A0-1101-4F7B-8607-CE3C8A575D8F}" type="pres">
      <dgm:prSet presAssocID="{C0EE0628-3B60-49F4-9F6F-FB221CFC5736}" presName="parentText" presStyleLbl="node1" presStyleIdx="2" presStyleCnt="4" custScaleX="136170" custScaleY="151018" custLinFactNeighborX="1463" custLinFactNeighborY="-101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C2D3F-250C-4D6A-9C69-46616DA0B5BC}" type="pres">
      <dgm:prSet presAssocID="{C0EE0628-3B60-49F4-9F6F-FB221CFC5736}" presName="negativeSpace" presStyleCnt="0"/>
      <dgm:spPr/>
    </dgm:pt>
    <dgm:pt modelId="{BDB503C9-C401-44A3-A168-F82187E7E279}" type="pres">
      <dgm:prSet presAssocID="{C0EE0628-3B60-49F4-9F6F-FB221CFC5736}" presName="childText" presStyleLbl="conFgAcc1" presStyleIdx="2" presStyleCnt="4">
        <dgm:presLayoutVars>
          <dgm:bulletEnabled val="1"/>
        </dgm:presLayoutVars>
      </dgm:prSet>
      <dgm:spPr/>
    </dgm:pt>
    <dgm:pt modelId="{107663CE-CAF7-4CA1-A154-77D83C5DE2CC}" type="pres">
      <dgm:prSet presAssocID="{DC4A159B-5A54-4880-9C7D-D59A2946E074}" presName="spaceBetweenRectangles" presStyleCnt="0"/>
      <dgm:spPr/>
    </dgm:pt>
    <dgm:pt modelId="{B5DC5770-C9B2-4419-8E9A-9BCC2505F5C4}" type="pres">
      <dgm:prSet presAssocID="{1B310C28-CA94-46B3-BC7D-9DC67938917B}" presName="parentLin" presStyleCnt="0"/>
      <dgm:spPr/>
    </dgm:pt>
    <dgm:pt modelId="{46A77AC3-3072-445B-9539-1EEBB1D3BF65}" type="pres">
      <dgm:prSet presAssocID="{1B310C28-CA94-46B3-BC7D-9DC67938917B}" presName="parentLeftMargin" presStyleLbl="node1" presStyleIdx="2" presStyleCnt="4" custScaleX="142857"/>
      <dgm:spPr/>
      <dgm:t>
        <a:bodyPr/>
        <a:lstStyle/>
        <a:p>
          <a:endParaRPr lang="ru-RU"/>
        </a:p>
      </dgm:t>
    </dgm:pt>
    <dgm:pt modelId="{87415668-28B8-4395-8204-1D79C1EC11BD}" type="pres">
      <dgm:prSet presAssocID="{1B310C28-CA94-46B3-BC7D-9DC67938917B}" presName="parentText" presStyleLbl="node1" presStyleIdx="3" presStyleCnt="4" custScaleX="145026" custScaleY="1789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53CB9C-D3A7-4C42-A09D-85772EEE0B95}" type="pres">
      <dgm:prSet presAssocID="{1B310C28-CA94-46B3-BC7D-9DC67938917B}" presName="negativeSpace" presStyleCnt="0"/>
      <dgm:spPr/>
    </dgm:pt>
    <dgm:pt modelId="{FC9FA16E-72E3-4B11-BF20-C619BC1DBBAF}" type="pres">
      <dgm:prSet presAssocID="{1B310C28-CA94-46B3-BC7D-9DC67938917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6063E0C-C791-4695-9E72-314DF85AC2D3}" srcId="{408FA3F0-2C30-4042-B6E2-1268158029B7}" destId="{1B310C28-CA94-46B3-BC7D-9DC67938917B}" srcOrd="3" destOrd="0" parTransId="{3DE6F647-137F-41B2-9DB1-0F5263EB2813}" sibTransId="{782CDC4C-9663-4F01-97DF-A4CEDFD10C53}"/>
    <dgm:cxn modelId="{5328770F-2815-4767-BA75-FE17EDA386CD}" srcId="{408FA3F0-2C30-4042-B6E2-1268158029B7}" destId="{C0EE0628-3B60-49F4-9F6F-FB221CFC5736}" srcOrd="2" destOrd="0" parTransId="{3F66DD85-2437-4568-8B9C-732A634CF37F}" sibTransId="{DC4A159B-5A54-4880-9C7D-D59A2946E074}"/>
    <dgm:cxn modelId="{60FA09DF-1D2F-435D-9E66-44AF39DEBD2E}" type="presOf" srcId="{4632D419-2B4D-4E49-8937-89A9DAB1109F}" destId="{9CAD8328-8A13-4128-BE2F-2D51679DC0DF}" srcOrd="0" destOrd="0" presId="urn:microsoft.com/office/officeart/2005/8/layout/list1"/>
    <dgm:cxn modelId="{9543CCE1-5D25-4018-BA69-FD4F224A25DA}" type="presOf" srcId="{4632D419-2B4D-4E49-8937-89A9DAB1109F}" destId="{229B3A75-E739-4A3B-901C-373709B61579}" srcOrd="1" destOrd="0" presId="urn:microsoft.com/office/officeart/2005/8/layout/list1"/>
    <dgm:cxn modelId="{F43CEEB2-1FF0-4427-B99C-07E7C7693FA4}" srcId="{408FA3F0-2C30-4042-B6E2-1268158029B7}" destId="{4632D419-2B4D-4E49-8937-89A9DAB1109F}" srcOrd="0" destOrd="0" parTransId="{BF56A2DC-BAA6-4644-8C55-977B1246221B}" sibTransId="{ACA29D9B-6D73-474A-B3F1-F13AD869ED50}"/>
    <dgm:cxn modelId="{AF089608-B779-4E21-BD6C-925EE05CAA5D}" type="presOf" srcId="{1B310C28-CA94-46B3-BC7D-9DC67938917B}" destId="{87415668-28B8-4395-8204-1D79C1EC11BD}" srcOrd="1" destOrd="0" presId="urn:microsoft.com/office/officeart/2005/8/layout/list1"/>
    <dgm:cxn modelId="{C4D67AD4-D96A-4C4B-9964-D3F35D2A4EC0}" type="presOf" srcId="{1FFF0F51-524A-4BE0-ADCA-E0487EF75A2B}" destId="{89C6F092-520A-46E5-A482-885ECB73E439}" srcOrd="0" destOrd="0" presId="urn:microsoft.com/office/officeart/2005/8/layout/list1"/>
    <dgm:cxn modelId="{86DA7D0A-F4A3-4173-8457-DAF78F8DBAF1}" type="presOf" srcId="{1B310C28-CA94-46B3-BC7D-9DC67938917B}" destId="{46A77AC3-3072-445B-9539-1EEBB1D3BF65}" srcOrd="0" destOrd="0" presId="urn:microsoft.com/office/officeart/2005/8/layout/list1"/>
    <dgm:cxn modelId="{0AA80082-F67E-460E-8FED-4755F9B1F682}" srcId="{408FA3F0-2C30-4042-B6E2-1268158029B7}" destId="{1FFF0F51-524A-4BE0-ADCA-E0487EF75A2B}" srcOrd="1" destOrd="0" parTransId="{C74C69F1-3FC3-421D-A601-A66AA1564A29}" sibTransId="{471795EB-9EF8-4DAE-88B2-509F4567348F}"/>
    <dgm:cxn modelId="{D14DEFF3-C9C2-4F55-942C-34681FBA53DC}" type="presOf" srcId="{C0EE0628-3B60-49F4-9F6F-FB221CFC5736}" destId="{04BBE5A0-1101-4F7B-8607-CE3C8A575D8F}" srcOrd="1" destOrd="0" presId="urn:microsoft.com/office/officeart/2005/8/layout/list1"/>
    <dgm:cxn modelId="{4C6BC7B8-2811-4995-B9FC-7D391FAF0894}" type="presOf" srcId="{408FA3F0-2C30-4042-B6E2-1268158029B7}" destId="{AC6C2D75-CC40-4D96-984D-7E5AB0CD1301}" srcOrd="0" destOrd="0" presId="urn:microsoft.com/office/officeart/2005/8/layout/list1"/>
    <dgm:cxn modelId="{3FA35AF1-9C8A-4190-9FCA-496F49109FB9}" type="presOf" srcId="{1FFF0F51-524A-4BE0-ADCA-E0487EF75A2B}" destId="{91A02681-B330-42F7-BCD1-E0980F6AAFBC}" srcOrd="1" destOrd="0" presId="urn:microsoft.com/office/officeart/2005/8/layout/list1"/>
    <dgm:cxn modelId="{7CF7C55F-7477-46BD-875C-2ADD38AA5AB4}" type="presOf" srcId="{C0EE0628-3B60-49F4-9F6F-FB221CFC5736}" destId="{7AC43C72-4329-4440-85D3-2B5656D5D0FA}" srcOrd="0" destOrd="0" presId="urn:microsoft.com/office/officeart/2005/8/layout/list1"/>
    <dgm:cxn modelId="{BBF516E6-7B12-414D-AC08-D3FFE4E230E2}" type="presParOf" srcId="{AC6C2D75-CC40-4D96-984D-7E5AB0CD1301}" destId="{6E504E85-BAE1-4330-A94E-AB514D8D5EF2}" srcOrd="0" destOrd="0" presId="urn:microsoft.com/office/officeart/2005/8/layout/list1"/>
    <dgm:cxn modelId="{0CFF0155-7EC2-4507-84BA-A6C1FEFC10E4}" type="presParOf" srcId="{6E504E85-BAE1-4330-A94E-AB514D8D5EF2}" destId="{9CAD8328-8A13-4128-BE2F-2D51679DC0DF}" srcOrd="0" destOrd="0" presId="urn:microsoft.com/office/officeart/2005/8/layout/list1"/>
    <dgm:cxn modelId="{294DC2C8-3997-4132-9FB2-980B4381415F}" type="presParOf" srcId="{6E504E85-BAE1-4330-A94E-AB514D8D5EF2}" destId="{229B3A75-E739-4A3B-901C-373709B61579}" srcOrd="1" destOrd="0" presId="urn:microsoft.com/office/officeart/2005/8/layout/list1"/>
    <dgm:cxn modelId="{35F117A9-E2D7-48EB-A914-CC7B583FBE10}" type="presParOf" srcId="{AC6C2D75-CC40-4D96-984D-7E5AB0CD1301}" destId="{9DA5D2A9-653E-4559-BD94-661829A8AA0A}" srcOrd="1" destOrd="0" presId="urn:microsoft.com/office/officeart/2005/8/layout/list1"/>
    <dgm:cxn modelId="{148C9667-CE92-4F52-AFD4-12AEACBB617F}" type="presParOf" srcId="{AC6C2D75-CC40-4D96-984D-7E5AB0CD1301}" destId="{4D62BF26-BB3F-4476-B2EC-C31DC3A00C56}" srcOrd="2" destOrd="0" presId="urn:microsoft.com/office/officeart/2005/8/layout/list1"/>
    <dgm:cxn modelId="{C0ED0671-00A9-4111-96AF-D88B53E5F10B}" type="presParOf" srcId="{AC6C2D75-CC40-4D96-984D-7E5AB0CD1301}" destId="{F568D0D1-295C-423F-B7D8-81B2F65B363A}" srcOrd="3" destOrd="0" presId="urn:microsoft.com/office/officeart/2005/8/layout/list1"/>
    <dgm:cxn modelId="{E190C9AC-DDC4-42D4-9457-E80269228891}" type="presParOf" srcId="{AC6C2D75-CC40-4D96-984D-7E5AB0CD1301}" destId="{D265F70C-E034-4E68-836B-5FC83587AF0C}" srcOrd="4" destOrd="0" presId="urn:microsoft.com/office/officeart/2005/8/layout/list1"/>
    <dgm:cxn modelId="{AC7C6302-DE32-40D6-AEC0-F8555D9AD90D}" type="presParOf" srcId="{D265F70C-E034-4E68-836B-5FC83587AF0C}" destId="{89C6F092-520A-46E5-A482-885ECB73E439}" srcOrd="0" destOrd="0" presId="urn:microsoft.com/office/officeart/2005/8/layout/list1"/>
    <dgm:cxn modelId="{8B491A9B-6A02-4655-821C-B41E2A58E52B}" type="presParOf" srcId="{D265F70C-E034-4E68-836B-5FC83587AF0C}" destId="{91A02681-B330-42F7-BCD1-E0980F6AAFBC}" srcOrd="1" destOrd="0" presId="urn:microsoft.com/office/officeart/2005/8/layout/list1"/>
    <dgm:cxn modelId="{4CE73220-C448-4E70-9815-DD39D9134884}" type="presParOf" srcId="{AC6C2D75-CC40-4D96-984D-7E5AB0CD1301}" destId="{8C4D929F-0CB9-4542-9D46-E35B8046D04E}" srcOrd="5" destOrd="0" presId="urn:microsoft.com/office/officeart/2005/8/layout/list1"/>
    <dgm:cxn modelId="{016AC5C2-6741-4921-B695-13E26EBC9FF3}" type="presParOf" srcId="{AC6C2D75-CC40-4D96-984D-7E5AB0CD1301}" destId="{8B967017-44F6-47A7-931F-61F2B66F0AD4}" srcOrd="6" destOrd="0" presId="urn:microsoft.com/office/officeart/2005/8/layout/list1"/>
    <dgm:cxn modelId="{81999285-1D0A-493D-B88B-B5ACC04B688D}" type="presParOf" srcId="{AC6C2D75-CC40-4D96-984D-7E5AB0CD1301}" destId="{4B5CF5B4-3839-49F6-B412-53C62FAD311A}" srcOrd="7" destOrd="0" presId="urn:microsoft.com/office/officeart/2005/8/layout/list1"/>
    <dgm:cxn modelId="{D4D162A4-904F-4CF0-BDF0-C12F384AFE7E}" type="presParOf" srcId="{AC6C2D75-CC40-4D96-984D-7E5AB0CD1301}" destId="{C47EECCC-2E56-46C0-8ECA-BC1F502972BE}" srcOrd="8" destOrd="0" presId="urn:microsoft.com/office/officeart/2005/8/layout/list1"/>
    <dgm:cxn modelId="{EDE544AD-FA16-4DEA-93D8-0E018775821D}" type="presParOf" srcId="{C47EECCC-2E56-46C0-8ECA-BC1F502972BE}" destId="{7AC43C72-4329-4440-85D3-2B5656D5D0FA}" srcOrd="0" destOrd="0" presId="urn:microsoft.com/office/officeart/2005/8/layout/list1"/>
    <dgm:cxn modelId="{DF637223-AC12-437B-8F71-F06E47FCFCCA}" type="presParOf" srcId="{C47EECCC-2E56-46C0-8ECA-BC1F502972BE}" destId="{04BBE5A0-1101-4F7B-8607-CE3C8A575D8F}" srcOrd="1" destOrd="0" presId="urn:microsoft.com/office/officeart/2005/8/layout/list1"/>
    <dgm:cxn modelId="{6AB07D8D-7575-4620-A24D-BEB953AF36D2}" type="presParOf" srcId="{AC6C2D75-CC40-4D96-984D-7E5AB0CD1301}" destId="{69DC2D3F-250C-4D6A-9C69-46616DA0B5BC}" srcOrd="9" destOrd="0" presId="urn:microsoft.com/office/officeart/2005/8/layout/list1"/>
    <dgm:cxn modelId="{A925BD34-1A9D-47D7-B079-32445B9AFB96}" type="presParOf" srcId="{AC6C2D75-CC40-4D96-984D-7E5AB0CD1301}" destId="{BDB503C9-C401-44A3-A168-F82187E7E279}" srcOrd="10" destOrd="0" presId="urn:microsoft.com/office/officeart/2005/8/layout/list1"/>
    <dgm:cxn modelId="{F4B4F27E-A289-4963-B2BA-82A978F41F29}" type="presParOf" srcId="{AC6C2D75-CC40-4D96-984D-7E5AB0CD1301}" destId="{107663CE-CAF7-4CA1-A154-77D83C5DE2CC}" srcOrd="11" destOrd="0" presId="urn:microsoft.com/office/officeart/2005/8/layout/list1"/>
    <dgm:cxn modelId="{749F1709-8B38-4071-A27A-7491B632545D}" type="presParOf" srcId="{AC6C2D75-CC40-4D96-984D-7E5AB0CD1301}" destId="{B5DC5770-C9B2-4419-8E9A-9BCC2505F5C4}" srcOrd="12" destOrd="0" presId="urn:microsoft.com/office/officeart/2005/8/layout/list1"/>
    <dgm:cxn modelId="{4D72C0FA-9CE9-4F65-A5DC-F75589374864}" type="presParOf" srcId="{B5DC5770-C9B2-4419-8E9A-9BCC2505F5C4}" destId="{46A77AC3-3072-445B-9539-1EEBB1D3BF65}" srcOrd="0" destOrd="0" presId="urn:microsoft.com/office/officeart/2005/8/layout/list1"/>
    <dgm:cxn modelId="{FB925471-7B99-4B71-B3AB-153D329B759E}" type="presParOf" srcId="{B5DC5770-C9B2-4419-8E9A-9BCC2505F5C4}" destId="{87415668-28B8-4395-8204-1D79C1EC11BD}" srcOrd="1" destOrd="0" presId="urn:microsoft.com/office/officeart/2005/8/layout/list1"/>
    <dgm:cxn modelId="{468B2194-A564-41A2-B35E-560603E741CF}" type="presParOf" srcId="{AC6C2D75-CC40-4D96-984D-7E5AB0CD1301}" destId="{A153CB9C-D3A7-4C42-A09D-85772EEE0B95}" srcOrd="13" destOrd="0" presId="urn:microsoft.com/office/officeart/2005/8/layout/list1"/>
    <dgm:cxn modelId="{BED87431-6848-4A25-859B-54CBAB963D92}" type="presParOf" srcId="{AC6C2D75-CC40-4D96-984D-7E5AB0CD1301}" destId="{FC9FA16E-72E3-4B11-BF20-C619BC1DBBA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1FE4CB-83B5-48C0-B629-B539DE001AC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305C50-F39A-48C2-84AF-04EBF6830C35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2">
                  <a:lumMod val="75000"/>
                </a:schemeClr>
              </a:solidFill>
            </a:rPr>
            <a:t>размещение в единой информационной системе в сфере закупок извещения об осуществлении закупки ранее десяти календарных дней со дня внесения изменений в план-график в отношении такой закупки</a:t>
          </a:r>
          <a:endParaRPr lang="ru-RU" sz="1800" dirty="0">
            <a:solidFill>
              <a:schemeClr val="accent2">
                <a:lumMod val="75000"/>
              </a:schemeClr>
            </a:solidFill>
          </a:endParaRPr>
        </a:p>
      </dgm:t>
    </dgm:pt>
    <dgm:pt modelId="{ACAC3C0D-D323-4137-B2F4-BE4BAFE81F0F}" type="parTrans" cxnId="{2028973B-3E39-4756-B2F3-45E268C6DC9D}">
      <dgm:prSet/>
      <dgm:spPr/>
      <dgm:t>
        <a:bodyPr/>
        <a:lstStyle/>
        <a:p>
          <a:endParaRPr lang="ru-RU"/>
        </a:p>
      </dgm:t>
    </dgm:pt>
    <dgm:pt modelId="{9197E876-4537-47C9-9623-D1F02378E24D}" type="sibTrans" cxnId="{2028973B-3E39-4756-B2F3-45E268C6DC9D}">
      <dgm:prSet/>
      <dgm:spPr/>
      <dgm:t>
        <a:bodyPr/>
        <a:lstStyle/>
        <a:p>
          <a:endParaRPr lang="ru-RU"/>
        </a:p>
      </dgm:t>
    </dgm:pt>
    <dgm:pt modelId="{8F9B4A4D-9E6F-4849-8EA2-844B712D31F9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2">
                  <a:lumMod val="75000"/>
                </a:schemeClr>
              </a:solidFill>
            </a:rPr>
            <a:t>изменение сроков действия контракта</a:t>
          </a:r>
          <a:endParaRPr lang="ru-RU" sz="1800" dirty="0">
            <a:solidFill>
              <a:schemeClr val="accent2">
                <a:lumMod val="75000"/>
              </a:schemeClr>
            </a:solidFill>
          </a:endParaRPr>
        </a:p>
      </dgm:t>
    </dgm:pt>
    <dgm:pt modelId="{00E9B379-B313-48C2-A849-017703489A59}" type="parTrans" cxnId="{01C6DBEA-9427-4CF5-92CB-1376970A96C9}">
      <dgm:prSet/>
      <dgm:spPr/>
      <dgm:t>
        <a:bodyPr/>
        <a:lstStyle/>
        <a:p>
          <a:endParaRPr lang="ru-RU"/>
        </a:p>
      </dgm:t>
    </dgm:pt>
    <dgm:pt modelId="{078F60BA-25D6-449A-A891-FDD2404FFF80}" type="sibTrans" cxnId="{01C6DBEA-9427-4CF5-92CB-1376970A96C9}">
      <dgm:prSet/>
      <dgm:spPr/>
      <dgm:t>
        <a:bodyPr/>
        <a:lstStyle/>
        <a:p>
          <a:endParaRPr lang="ru-RU"/>
        </a:p>
      </dgm:t>
    </dgm:pt>
    <dgm:pt modelId="{4A1AE1F2-69A2-43C2-ACBA-25CA5AD7AD5E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2">
                  <a:lumMod val="75000"/>
                </a:schemeClr>
              </a:solidFill>
            </a:rPr>
            <a:t>утверждение документации о закупке с нарушением требований Федерального закона № 44-ФЗ</a:t>
          </a:r>
          <a:endParaRPr lang="ru-RU" sz="1800" dirty="0">
            <a:solidFill>
              <a:schemeClr val="accent2">
                <a:lumMod val="75000"/>
              </a:schemeClr>
            </a:solidFill>
          </a:endParaRPr>
        </a:p>
      </dgm:t>
    </dgm:pt>
    <dgm:pt modelId="{F5C1F064-37DC-40C7-92A7-8223B2434FA3}" type="parTrans" cxnId="{40E301D8-668D-4AC7-A328-C897B7F4108F}">
      <dgm:prSet/>
      <dgm:spPr/>
      <dgm:t>
        <a:bodyPr/>
        <a:lstStyle/>
        <a:p>
          <a:endParaRPr lang="ru-RU"/>
        </a:p>
      </dgm:t>
    </dgm:pt>
    <dgm:pt modelId="{CC9BC8AD-C3BF-46E3-B02B-9FAFBBB4B480}" type="sibTrans" cxnId="{40E301D8-668D-4AC7-A328-C897B7F4108F}">
      <dgm:prSet/>
      <dgm:spPr/>
      <dgm:t>
        <a:bodyPr/>
        <a:lstStyle/>
        <a:p>
          <a:endParaRPr lang="ru-RU"/>
        </a:p>
      </dgm:t>
    </dgm:pt>
    <dgm:pt modelId="{5F6846B2-3AA8-4B55-BD70-94C97C855D60}" type="pres">
      <dgm:prSet presAssocID="{481FE4CB-83B5-48C0-B629-B539DE001AC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CD13AD-3346-495F-BE10-3E1794335FEA}" type="pres">
      <dgm:prSet presAssocID="{D7305C50-F39A-48C2-84AF-04EBF6830C35}" presName="parentLin" presStyleCnt="0"/>
      <dgm:spPr/>
    </dgm:pt>
    <dgm:pt modelId="{DC045C72-E095-4F3C-A1CB-422E371F46AE}" type="pres">
      <dgm:prSet presAssocID="{D7305C50-F39A-48C2-84AF-04EBF6830C3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12BB5D4-263F-4F1B-8C4B-EAB7D85BE023}" type="pres">
      <dgm:prSet presAssocID="{D7305C50-F39A-48C2-84AF-04EBF6830C35}" presName="parentText" presStyleLbl="node1" presStyleIdx="0" presStyleCnt="3" custScaleX="142857" custScaleY="1521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96D8B-B166-4FFB-B34A-1ADE61BEB411}" type="pres">
      <dgm:prSet presAssocID="{D7305C50-F39A-48C2-84AF-04EBF6830C35}" presName="negativeSpace" presStyleCnt="0"/>
      <dgm:spPr/>
    </dgm:pt>
    <dgm:pt modelId="{11E7E502-A895-40CA-A95A-5CE148475E49}" type="pres">
      <dgm:prSet presAssocID="{D7305C50-F39A-48C2-84AF-04EBF6830C35}" presName="childText" presStyleLbl="conFgAcc1" presStyleIdx="0" presStyleCnt="3">
        <dgm:presLayoutVars>
          <dgm:bulletEnabled val="1"/>
        </dgm:presLayoutVars>
      </dgm:prSet>
      <dgm:spPr/>
    </dgm:pt>
    <dgm:pt modelId="{319FA524-AF74-46B9-84B2-F195C16C3C7B}" type="pres">
      <dgm:prSet presAssocID="{9197E876-4537-47C9-9623-D1F02378E24D}" presName="spaceBetweenRectangles" presStyleCnt="0"/>
      <dgm:spPr/>
    </dgm:pt>
    <dgm:pt modelId="{D1563C2C-31B0-423C-9F43-0489A9F7741F}" type="pres">
      <dgm:prSet presAssocID="{8F9B4A4D-9E6F-4849-8EA2-844B712D31F9}" presName="parentLin" presStyleCnt="0"/>
      <dgm:spPr/>
    </dgm:pt>
    <dgm:pt modelId="{E5AE0DC5-5141-4D12-B168-2D223A7D76EA}" type="pres">
      <dgm:prSet presAssocID="{8F9B4A4D-9E6F-4849-8EA2-844B712D31F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B3DA799-7336-4DC5-AEF9-FD0124E45746}" type="pres">
      <dgm:prSet presAssocID="{8F9B4A4D-9E6F-4849-8EA2-844B712D31F9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67B21-9DAD-45B0-930B-CE907D28D156}" type="pres">
      <dgm:prSet presAssocID="{8F9B4A4D-9E6F-4849-8EA2-844B712D31F9}" presName="negativeSpace" presStyleCnt="0"/>
      <dgm:spPr/>
    </dgm:pt>
    <dgm:pt modelId="{07CFDBFD-7FE1-41F8-B57A-1793E1FD8739}" type="pres">
      <dgm:prSet presAssocID="{8F9B4A4D-9E6F-4849-8EA2-844B712D31F9}" presName="childText" presStyleLbl="conFgAcc1" presStyleIdx="1" presStyleCnt="3">
        <dgm:presLayoutVars>
          <dgm:bulletEnabled val="1"/>
        </dgm:presLayoutVars>
      </dgm:prSet>
      <dgm:spPr/>
    </dgm:pt>
    <dgm:pt modelId="{6295C4EA-E8E7-471A-A481-245E54CF6D57}" type="pres">
      <dgm:prSet presAssocID="{078F60BA-25D6-449A-A891-FDD2404FFF80}" presName="spaceBetweenRectangles" presStyleCnt="0"/>
      <dgm:spPr/>
    </dgm:pt>
    <dgm:pt modelId="{BE957BCA-2836-43FA-89DF-140A99BA5988}" type="pres">
      <dgm:prSet presAssocID="{4A1AE1F2-69A2-43C2-ACBA-25CA5AD7AD5E}" presName="parentLin" presStyleCnt="0"/>
      <dgm:spPr/>
    </dgm:pt>
    <dgm:pt modelId="{82B54FA3-4466-43A3-A4D7-08C6EDD39D36}" type="pres">
      <dgm:prSet presAssocID="{4A1AE1F2-69A2-43C2-ACBA-25CA5AD7AD5E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71F36EA-5746-4CFD-8826-CE0FD79FBD18}" type="pres">
      <dgm:prSet presAssocID="{4A1AE1F2-69A2-43C2-ACBA-25CA5AD7AD5E}" presName="parentText" presStyleLbl="node1" presStyleIdx="2" presStyleCnt="3" custScaleX="142857" custScaleY="1273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5A044B-8223-409B-9BEB-653A10B34A7E}" type="pres">
      <dgm:prSet presAssocID="{4A1AE1F2-69A2-43C2-ACBA-25CA5AD7AD5E}" presName="negativeSpace" presStyleCnt="0"/>
      <dgm:spPr/>
    </dgm:pt>
    <dgm:pt modelId="{0161C2F9-75A7-4AD5-95D5-A2A594F8AAE8}" type="pres">
      <dgm:prSet presAssocID="{4A1AE1F2-69A2-43C2-ACBA-25CA5AD7AD5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625F043-EC70-494F-91F1-0F1198A8A871}" type="presOf" srcId="{D7305C50-F39A-48C2-84AF-04EBF6830C35}" destId="{DC045C72-E095-4F3C-A1CB-422E371F46AE}" srcOrd="0" destOrd="0" presId="urn:microsoft.com/office/officeart/2005/8/layout/list1"/>
    <dgm:cxn modelId="{2028973B-3E39-4756-B2F3-45E268C6DC9D}" srcId="{481FE4CB-83B5-48C0-B629-B539DE001AC8}" destId="{D7305C50-F39A-48C2-84AF-04EBF6830C35}" srcOrd="0" destOrd="0" parTransId="{ACAC3C0D-D323-4137-B2F4-BE4BAFE81F0F}" sibTransId="{9197E876-4537-47C9-9623-D1F02378E24D}"/>
    <dgm:cxn modelId="{40E301D8-668D-4AC7-A328-C897B7F4108F}" srcId="{481FE4CB-83B5-48C0-B629-B539DE001AC8}" destId="{4A1AE1F2-69A2-43C2-ACBA-25CA5AD7AD5E}" srcOrd="2" destOrd="0" parTransId="{F5C1F064-37DC-40C7-92A7-8223B2434FA3}" sibTransId="{CC9BC8AD-C3BF-46E3-B02B-9FAFBBB4B480}"/>
    <dgm:cxn modelId="{6A2F5D55-62AE-441C-9A27-18DCC756473C}" type="presOf" srcId="{8F9B4A4D-9E6F-4849-8EA2-844B712D31F9}" destId="{CB3DA799-7336-4DC5-AEF9-FD0124E45746}" srcOrd="1" destOrd="0" presId="urn:microsoft.com/office/officeart/2005/8/layout/list1"/>
    <dgm:cxn modelId="{51CB500D-3817-43F9-B38E-227F37D3DBB4}" type="presOf" srcId="{4A1AE1F2-69A2-43C2-ACBA-25CA5AD7AD5E}" destId="{82B54FA3-4466-43A3-A4D7-08C6EDD39D36}" srcOrd="0" destOrd="0" presId="urn:microsoft.com/office/officeart/2005/8/layout/list1"/>
    <dgm:cxn modelId="{D6203DB2-A57F-4F43-BC72-7A49001800E1}" type="presOf" srcId="{8F9B4A4D-9E6F-4849-8EA2-844B712D31F9}" destId="{E5AE0DC5-5141-4D12-B168-2D223A7D76EA}" srcOrd="0" destOrd="0" presId="urn:microsoft.com/office/officeart/2005/8/layout/list1"/>
    <dgm:cxn modelId="{01C6DBEA-9427-4CF5-92CB-1376970A96C9}" srcId="{481FE4CB-83B5-48C0-B629-B539DE001AC8}" destId="{8F9B4A4D-9E6F-4849-8EA2-844B712D31F9}" srcOrd="1" destOrd="0" parTransId="{00E9B379-B313-48C2-A849-017703489A59}" sibTransId="{078F60BA-25D6-449A-A891-FDD2404FFF80}"/>
    <dgm:cxn modelId="{50E91C61-47D9-4114-A17E-F65A32CC2693}" type="presOf" srcId="{4A1AE1F2-69A2-43C2-ACBA-25CA5AD7AD5E}" destId="{071F36EA-5746-4CFD-8826-CE0FD79FBD18}" srcOrd="1" destOrd="0" presId="urn:microsoft.com/office/officeart/2005/8/layout/list1"/>
    <dgm:cxn modelId="{2ED52330-B8D3-4D9F-9F59-08849A21BC75}" type="presOf" srcId="{D7305C50-F39A-48C2-84AF-04EBF6830C35}" destId="{912BB5D4-263F-4F1B-8C4B-EAB7D85BE023}" srcOrd="1" destOrd="0" presId="urn:microsoft.com/office/officeart/2005/8/layout/list1"/>
    <dgm:cxn modelId="{A8469A23-3CAA-405D-AC6B-5F6DF833D22E}" type="presOf" srcId="{481FE4CB-83B5-48C0-B629-B539DE001AC8}" destId="{5F6846B2-3AA8-4B55-BD70-94C97C855D60}" srcOrd="0" destOrd="0" presId="urn:microsoft.com/office/officeart/2005/8/layout/list1"/>
    <dgm:cxn modelId="{06CEEA99-4E71-4AD2-9617-072808DAB29D}" type="presParOf" srcId="{5F6846B2-3AA8-4B55-BD70-94C97C855D60}" destId="{13CD13AD-3346-495F-BE10-3E1794335FEA}" srcOrd="0" destOrd="0" presId="urn:microsoft.com/office/officeart/2005/8/layout/list1"/>
    <dgm:cxn modelId="{4C0231E0-AACB-4778-AD60-DE0B50027CDD}" type="presParOf" srcId="{13CD13AD-3346-495F-BE10-3E1794335FEA}" destId="{DC045C72-E095-4F3C-A1CB-422E371F46AE}" srcOrd="0" destOrd="0" presId="urn:microsoft.com/office/officeart/2005/8/layout/list1"/>
    <dgm:cxn modelId="{EF9AB0CC-AEE5-48B5-8FD1-3CAA2DE39977}" type="presParOf" srcId="{13CD13AD-3346-495F-BE10-3E1794335FEA}" destId="{912BB5D4-263F-4F1B-8C4B-EAB7D85BE023}" srcOrd="1" destOrd="0" presId="urn:microsoft.com/office/officeart/2005/8/layout/list1"/>
    <dgm:cxn modelId="{28077CE8-381C-40EA-8DAE-53F00EBC2DA0}" type="presParOf" srcId="{5F6846B2-3AA8-4B55-BD70-94C97C855D60}" destId="{C3B96D8B-B166-4FFB-B34A-1ADE61BEB411}" srcOrd="1" destOrd="0" presId="urn:microsoft.com/office/officeart/2005/8/layout/list1"/>
    <dgm:cxn modelId="{3B379B14-05FF-42A1-B191-93D0614631C9}" type="presParOf" srcId="{5F6846B2-3AA8-4B55-BD70-94C97C855D60}" destId="{11E7E502-A895-40CA-A95A-5CE148475E49}" srcOrd="2" destOrd="0" presId="urn:microsoft.com/office/officeart/2005/8/layout/list1"/>
    <dgm:cxn modelId="{C8F26014-57FC-40B2-B073-5440884D310B}" type="presParOf" srcId="{5F6846B2-3AA8-4B55-BD70-94C97C855D60}" destId="{319FA524-AF74-46B9-84B2-F195C16C3C7B}" srcOrd="3" destOrd="0" presId="urn:microsoft.com/office/officeart/2005/8/layout/list1"/>
    <dgm:cxn modelId="{9B9506BC-C2EF-4E46-A401-244798CB548E}" type="presParOf" srcId="{5F6846B2-3AA8-4B55-BD70-94C97C855D60}" destId="{D1563C2C-31B0-423C-9F43-0489A9F7741F}" srcOrd="4" destOrd="0" presId="urn:microsoft.com/office/officeart/2005/8/layout/list1"/>
    <dgm:cxn modelId="{3426BFB9-FBE2-4CED-ABDB-DCA152D03684}" type="presParOf" srcId="{D1563C2C-31B0-423C-9F43-0489A9F7741F}" destId="{E5AE0DC5-5141-4D12-B168-2D223A7D76EA}" srcOrd="0" destOrd="0" presId="urn:microsoft.com/office/officeart/2005/8/layout/list1"/>
    <dgm:cxn modelId="{6672E0E8-9C9B-4527-8C36-556A7FB443B6}" type="presParOf" srcId="{D1563C2C-31B0-423C-9F43-0489A9F7741F}" destId="{CB3DA799-7336-4DC5-AEF9-FD0124E45746}" srcOrd="1" destOrd="0" presId="urn:microsoft.com/office/officeart/2005/8/layout/list1"/>
    <dgm:cxn modelId="{A48CA06C-0BB9-4A65-83B4-E52534FE640F}" type="presParOf" srcId="{5F6846B2-3AA8-4B55-BD70-94C97C855D60}" destId="{23467B21-9DAD-45B0-930B-CE907D28D156}" srcOrd="5" destOrd="0" presId="urn:microsoft.com/office/officeart/2005/8/layout/list1"/>
    <dgm:cxn modelId="{E0B5478A-82D9-4CF3-9722-E361928858E6}" type="presParOf" srcId="{5F6846B2-3AA8-4B55-BD70-94C97C855D60}" destId="{07CFDBFD-7FE1-41F8-B57A-1793E1FD8739}" srcOrd="6" destOrd="0" presId="urn:microsoft.com/office/officeart/2005/8/layout/list1"/>
    <dgm:cxn modelId="{16728FDC-9ABC-4492-87C9-2081DEB581F0}" type="presParOf" srcId="{5F6846B2-3AA8-4B55-BD70-94C97C855D60}" destId="{6295C4EA-E8E7-471A-A481-245E54CF6D57}" srcOrd="7" destOrd="0" presId="urn:microsoft.com/office/officeart/2005/8/layout/list1"/>
    <dgm:cxn modelId="{B1C73354-ED05-46A7-9606-AC1A556CED4B}" type="presParOf" srcId="{5F6846B2-3AA8-4B55-BD70-94C97C855D60}" destId="{BE957BCA-2836-43FA-89DF-140A99BA5988}" srcOrd="8" destOrd="0" presId="urn:microsoft.com/office/officeart/2005/8/layout/list1"/>
    <dgm:cxn modelId="{CA9CAD6A-4E78-4A59-BE3D-A3B8DDBE9CD9}" type="presParOf" srcId="{BE957BCA-2836-43FA-89DF-140A99BA5988}" destId="{82B54FA3-4466-43A3-A4D7-08C6EDD39D36}" srcOrd="0" destOrd="0" presId="urn:microsoft.com/office/officeart/2005/8/layout/list1"/>
    <dgm:cxn modelId="{1CB0F7F5-F2A0-4E39-9022-92570303FFA5}" type="presParOf" srcId="{BE957BCA-2836-43FA-89DF-140A99BA5988}" destId="{071F36EA-5746-4CFD-8826-CE0FD79FBD18}" srcOrd="1" destOrd="0" presId="urn:microsoft.com/office/officeart/2005/8/layout/list1"/>
    <dgm:cxn modelId="{B11F85B1-6BA3-446A-B997-3E278B9E6781}" type="presParOf" srcId="{5F6846B2-3AA8-4B55-BD70-94C97C855D60}" destId="{F95A044B-8223-409B-9BEB-653A10B34A7E}" srcOrd="9" destOrd="0" presId="urn:microsoft.com/office/officeart/2005/8/layout/list1"/>
    <dgm:cxn modelId="{1CD2DBEF-D4F7-4FDB-842D-160CBF2B9DF4}" type="presParOf" srcId="{5F6846B2-3AA8-4B55-BD70-94C97C855D60}" destId="{0161C2F9-75A7-4AD5-95D5-A2A594F8AAE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62BF26-BB3F-4476-B2EC-C31DC3A00C56}">
      <dsp:nvSpPr>
        <dsp:cNvPr id="0" name=""/>
        <dsp:cNvSpPr/>
      </dsp:nvSpPr>
      <dsp:spPr>
        <a:xfrm>
          <a:off x="0" y="395253"/>
          <a:ext cx="869637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9B3A75-E739-4A3B-901C-373709B61579}">
      <dsp:nvSpPr>
        <dsp:cNvPr id="0" name=""/>
        <dsp:cNvSpPr/>
      </dsp:nvSpPr>
      <dsp:spPr>
        <a:xfrm>
          <a:off x="461681" y="0"/>
          <a:ext cx="8234692" cy="740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092" tIns="0" rIns="23009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kern="1200" dirty="0" err="1" smtClean="0">
              <a:solidFill>
                <a:schemeClr val="accent2">
                  <a:lumMod val="75000"/>
                </a:schemeClr>
              </a:solidFill>
            </a:rPr>
            <a:t>задвоение</a:t>
          </a:r>
          <a:r>
            <a:rPr lang="ru-RU" sz="1600" kern="1200" dirty="0" smtClean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ru-RU" kern="1200" dirty="0" smtClean="0">
              <a:solidFill>
                <a:schemeClr val="accent2">
                  <a:lumMod val="75000"/>
                </a:schemeClr>
              </a:solidFill>
            </a:rPr>
            <a:t>в реестре контрактов реестровых записей о заключенных контрактах</a:t>
          </a:r>
          <a:endParaRPr lang="ru-RU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97823" y="36142"/>
        <a:ext cx="8162408" cy="668086"/>
      </dsp:txXfrm>
    </dsp:sp>
    <dsp:sp modelId="{8B967017-44F6-47A7-931F-61F2B66F0AD4}">
      <dsp:nvSpPr>
        <dsp:cNvPr id="0" name=""/>
        <dsp:cNvSpPr/>
      </dsp:nvSpPr>
      <dsp:spPr>
        <a:xfrm>
          <a:off x="0" y="1660073"/>
          <a:ext cx="869637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A02681-B330-42F7-BCD1-E0980F6AAFBC}">
      <dsp:nvSpPr>
        <dsp:cNvPr id="0" name=""/>
        <dsp:cNvSpPr/>
      </dsp:nvSpPr>
      <dsp:spPr>
        <a:xfrm>
          <a:off x="485044" y="1005203"/>
          <a:ext cx="8194636" cy="9536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092" tIns="0" rIns="23009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kern="1200" dirty="0" smtClean="0">
              <a:solidFill>
                <a:schemeClr val="accent2">
                  <a:lumMod val="75000"/>
                </a:schemeClr>
              </a:solidFill>
            </a:rPr>
            <a:t>несвоевременное</a:t>
          </a:r>
          <a:r>
            <a:rPr lang="ru-RU" sz="1600" kern="1200" dirty="0" smtClean="0">
              <a:solidFill>
                <a:schemeClr val="accent2">
                  <a:lumMod val="75000"/>
                </a:schemeClr>
              </a:solidFill>
            </a:rPr>
            <a:t> размещение в единой информационной системе в сфере закупок протоколов о рассмотрении первых частей заявок участников закупки</a:t>
          </a:r>
          <a:endParaRPr lang="ru-RU" sz="16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531597" y="1051756"/>
        <a:ext cx="8101530" cy="860531"/>
      </dsp:txXfrm>
    </dsp:sp>
    <dsp:sp modelId="{BDB503C9-C401-44A3-A168-F82187E7E279}">
      <dsp:nvSpPr>
        <dsp:cNvPr id="0" name=""/>
        <dsp:cNvSpPr/>
      </dsp:nvSpPr>
      <dsp:spPr>
        <a:xfrm>
          <a:off x="0" y="2818578"/>
          <a:ext cx="869637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BBE5A0-1101-4F7B-8607-CE3C8A575D8F}">
      <dsp:nvSpPr>
        <dsp:cNvPr id="0" name=""/>
        <dsp:cNvSpPr/>
      </dsp:nvSpPr>
      <dsp:spPr>
        <a:xfrm>
          <a:off x="439456" y="2228041"/>
          <a:ext cx="8256916" cy="8024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092" tIns="0" rIns="23009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kern="1200" dirty="0" smtClean="0">
              <a:solidFill>
                <a:schemeClr val="accent2">
                  <a:lumMod val="75000"/>
                </a:schemeClr>
              </a:solidFill>
            </a:rPr>
            <a:t>ненадлежащее</a:t>
          </a:r>
          <a:r>
            <a:rPr lang="ru-RU" sz="1600" kern="1200" dirty="0" smtClean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ru-RU" kern="1200" dirty="0" smtClean="0">
              <a:solidFill>
                <a:schemeClr val="accent2">
                  <a:lumMod val="75000"/>
                </a:schemeClr>
              </a:solidFill>
            </a:rPr>
            <a:t>описание объекта закупки</a:t>
          </a:r>
          <a:endParaRPr lang="ru-RU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78628" y="2267213"/>
        <a:ext cx="8178572" cy="724105"/>
      </dsp:txXfrm>
    </dsp:sp>
    <dsp:sp modelId="{FC9FA16E-72E3-4B11-BF20-C619BC1DBBAF}">
      <dsp:nvSpPr>
        <dsp:cNvPr id="0" name=""/>
        <dsp:cNvSpPr/>
      </dsp:nvSpPr>
      <dsp:spPr>
        <a:xfrm>
          <a:off x="0" y="4054801"/>
          <a:ext cx="869637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415668-28B8-4395-8204-1D79C1EC11BD}">
      <dsp:nvSpPr>
        <dsp:cNvPr id="0" name=""/>
        <dsp:cNvSpPr/>
      </dsp:nvSpPr>
      <dsp:spPr>
        <a:xfrm>
          <a:off x="571426" y="3369378"/>
          <a:ext cx="8121440" cy="9511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092" tIns="0" rIns="23009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chemeClr val="accent2">
                  <a:lumMod val="75000"/>
                </a:schemeClr>
              </a:solidFill>
            </a:rPr>
            <a:t>ненаправление</a:t>
          </a:r>
          <a:r>
            <a:rPr lang="ru-RU" sz="1800" kern="1200" dirty="0" smtClean="0">
              <a:solidFill>
                <a:schemeClr val="accent2">
                  <a:lumMod val="75000"/>
                </a:schemeClr>
              </a:solidFill>
            </a:rPr>
            <a:t> сведений о заключении, изменении, исполнении контрактов в орган, уполномоченный на ведение реестр контрактов</a:t>
          </a:r>
          <a:endParaRPr lang="ru-RU" sz="18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617855" y="3415807"/>
        <a:ext cx="8028582" cy="8582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E7E502-A895-40CA-A95A-5CE148475E49}">
      <dsp:nvSpPr>
        <dsp:cNvPr id="0" name=""/>
        <dsp:cNvSpPr/>
      </dsp:nvSpPr>
      <dsp:spPr>
        <a:xfrm>
          <a:off x="0" y="918360"/>
          <a:ext cx="864096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2BB5D4-263F-4F1B-8C4B-EAB7D85BE023}">
      <dsp:nvSpPr>
        <dsp:cNvPr id="0" name=""/>
        <dsp:cNvSpPr/>
      </dsp:nvSpPr>
      <dsp:spPr>
        <a:xfrm>
          <a:off x="411373" y="74335"/>
          <a:ext cx="8227468" cy="12573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2">
                  <a:lumMod val="75000"/>
                </a:schemeClr>
              </a:solidFill>
            </a:rPr>
            <a:t>размещение в единой информационной системе в сфере закупок извещения об осуществлении закупки ранее десяти календарных дней со дня внесения изменений в план-график в отношении такой закупки</a:t>
          </a:r>
          <a:endParaRPr lang="ru-RU" sz="18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72750" y="135712"/>
        <a:ext cx="8104714" cy="1134551"/>
      </dsp:txXfrm>
    </dsp:sp>
    <dsp:sp modelId="{07CFDBFD-7FE1-41F8-B57A-1793E1FD8739}">
      <dsp:nvSpPr>
        <dsp:cNvPr id="0" name=""/>
        <dsp:cNvSpPr/>
      </dsp:nvSpPr>
      <dsp:spPr>
        <a:xfrm>
          <a:off x="0" y="2188440"/>
          <a:ext cx="864096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3DA799-7336-4DC5-AEF9-FD0124E45746}">
      <dsp:nvSpPr>
        <dsp:cNvPr id="0" name=""/>
        <dsp:cNvSpPr/>
      </dsp:nvSpPr>
      <dsp:spPr>
        <a:xfrm>
          <a:off x="411373" y="1775160"/>
          <a:ext cx="8227468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2">
                  <a:lumMod val="75000"/>
                </a:schemeClr>
              </a:solidFill>
            </a:rPr>
            <a:t>изменение сроков действия контракта</a:t>
          </a:r>
          <a:endParaRPr lang="ru-RU" sz="18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51722" y="1815509"/>
        <a:ext cx="8146770" cy="745862"/>
      </dsp:txXfrm>
    </dsp:sp>
    <dsp:sp modelId="{0161C2F9-75A7-4AD5-95D5-A2A594F8AAE8}">
      <dsp:nvSpPr>
        <dsp:cNvPr id="0" name=""/>
        <dsp:cNvSpPr/>
      </dsp:nvSpPr>
      <dsp:spPr>
        <a:xfrm>
          <a:off x="0" y="3684560"/>
          <a:ext cx="864096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1F36EA-5746-4CFD-8826-CE0FD79FBD18}">
      <dsp:nvSpPr>
        <dsp:cNvPr id="0" name=""/>
        <dsp:cNvSpPr/>
      </dsp:nvSpPr>
      <dsp:spPr>
        <a:xfrm>
          <a:off x="411373" y="3045240"/>
          <a:ext cx="8227468" cy="1052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2">
                  <a:lumMod val="75000"/>
                </a:schemeClr>
              </a:solidFill>
            </a:rPr>
            <a:t>утверждение документации о закупке с нарушением требований Федерального закона № 44-ФЗ</a:t>
          </a:r>
          <a:endParaRPr lang="ru-RU" sz="18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62757" y="3096624"/>
        <a:ext cx="8124700" cy="9498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57762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0113"/>
            <a:ext cx="54260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25E5ED-9FB8-4CDD-84CE-3BC73F448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311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4704F0E-FB11-418A-8A6B-A40C04A2AE02}" type="slidenum">
              <a:rPr lang="ru-RU" sz="1200" smtClean="0"/>
              <a:pPr eaLnBrk="1" hangingPunct="1"/>
              <a:t>1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2532" name="Номер слайда 3"/>
          <p:cNvSpPr txBox="1">
            <a:spLocks noGrp="1"/>
          </p:cNvSpPr>
          <p:nvPr/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13" tIns="46506" rIns="93013" bIns="46506" anchor="b"/>
          <a:lstStyle>
            <a:lvl1pPr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CA8A8056-AF50-4200-934A-E6215ED40023}" type="slidenum">
              <a:rPr lang="ru-RU" sz="1200"/>
              <a:pPr algn="r" eaLnBrk="1" hangingPunct="1"/>
              <a:t>16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56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2C01C-2B87-451F-AF23-C0826299DF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4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F2B9C-0ED0-4332-AB70-9E4776B34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239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87880-BFB9-480E-83A2-0F619D0A3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786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7DFF1-D445-4934-BE2C-9F31C812BF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903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5A8E6-1F68-455E-A4F4-0F0E3AA007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35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06C0D-A87F-494A-AAF0-B86EB8A914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711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75F38-30BA-4AA9-923C-4B95196C94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5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C952A-9CA2-4B15-88D6-F602B99339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30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CFB61-1297-46C3-8AA3-49CF237C38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63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4C109-91C7-474C-83DD-F89374BD96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79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3208F-6F81-4A48-B5C7-677A92839D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30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D874E-874A-4913-8012-2EC6182689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537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4E5B8-A285-453C-A649-02D1F17288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613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CE72A92-BDDE-448A-A630-FC1AD37A0F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5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  <p:sldLayoutId id="2147485402" r:id="rId12"/>
    <p:sldLayoutId id="2147485403" r:id="rId13"/>
    <p:sldLayoutId id="214748540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6"/>
          <p:cNvSpPr>
            <a:spLocks noChangeArrowheads="1"/>
          </p:cNvSpPr>
          <p:nvPr/>
        </p:nvSpPr>
        <p:spPr bwMode="auto">
          <a:xfrm>
            <a:off x="611188" y="2417763"/>
            <a:ext cx="8532812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ru-RU" sz="2800" b="1" dirty="0">
                <a:solidFill>
                  <a:srgbClr val="008080"/>
                </a:solidFill>
                <a:latin typeface="Calibri" pitchFamily="34" charset="0"/>
              </a:rPr>
              <a:t>Управление федеральной антимонопольной службы</a:t>
            </a:r>
          </a:p>
          <a:p>
            <a:pPr algn="r"/>
            <a:r>
              <a:rPr lang="ru-RU" sz="2800" b="1" dirty="0">
                <a:solidFill>
                  <a:srgbClr val="008080"/>
                </a:solidFill>
                <a:latin typeface="Calibri" pitchFamily="34" charset="0"/>
              </a:rPr>
              <a:t>по Свердловской области</a:t>
            </a:r>
            <a:endParaRPr lang="en-US" sz="28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sp>
        <p:nvSpPr>
          <p:cNvPr id="3075" name="Прямоугольник 3"/>
          <p:cNvSpPr>
            <a:spLocks noChangeArrowheads="1"/>
          </p:cNvSpPr>
          <p:nvPr/>
        </p:nvSpPr>
        <p:spPr bwMode="auto">
          <a:xfrm>
            <a:off x="28575" y="4149725"/>
            <a:ext cx="91440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5400" b="1" dirty="0">
                <a:latin typeface="Calibri" pitchFamily="34" charset="0"/>
              </a:rPr>
              <a:t>Контроль в сфере закупок</a:t>
            </a:r>
            <a:endParaRPr lang="ru-RU" sz="32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A832F5D-6182-49C6-B4A7-D3D057E69C62}" type="slidenum">
              <a:rPr lang="ru-RU" sz="1600" smtClean="0">
                <a:solidFill>
                  <a:schemeClr val="bg1"/>
                </a:solidFill>
              </a:rPr>
              <a:pPr eaLnBrk="1" hangingPunct="1"/>
              <a:t>10</a:t>
            </a:fld>
            <a:endParaRPr lang="ru-RU" sz="1600" smtClean="0">
              <a:solidFill>
                <a:schemeClr val="bg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316997"/>
              </p:ext>
            </p:extLst>
          </p:nvPr>
        </p:nvGraphicFramePr>
        <p:xfrm>
          <a:off x="251520" y="1988840"/>
          <a:ext cx="864096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головок 2"/>
          <p:cNvSpPr>
            <a:spLocks noGrp="1"/>
          </p:cNvSpPr>
          <p:nvPr/>
        </p:nvSpPr>
        <p:spPr bwMode="auto">
          <a:xfrm>
            <a:off x="257175" y="1355303"/>
            <a:ext cx="89154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ru-RU" altLang="ru-RU" b="1" dirty="0"/>
              <a:t>Основные нарушения допускаемые заказчиками, выявленные при проведении внеплановых проверок:</a:t>
            </a:r>
            <a:r>
              <a:rPr lang="ru-RU" altLang="ru-RU" dirty="0"/>
              <a:t/>
            </a:r>
            <a:br>
              <a:rPr lang="ru-RU" altLang="ru-RU" dirty="0"/>
            </a:br>
            <a:endParaRPr lang="ru-RU" altLang="ru-RU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5" y="1340"/>
            <a:ext cx="984352" cy="105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1C6AF995-AD6D-4257-AC92-2CE81BEDF1FB}" type="slidenum">
              <a:rPr lang="ru-RU" sz="1600" smtClean="0">
                <a:solidFill>
                  <a:schemeClr val="bg1"/>
                </a:solidFill>
              </a:rPr>
              <a:pPr eaLnBrk="1" hangingPunct="1"/>
              <a:t>11</a:t>
            </a:fld>
            <a:endParaRPr lang="ru-RU" sz="1600" smtClean="0">
              <a:solidFill>
                <a:schemeClr val="bg1"/>
              </a:solidFill>
            </a:endParaRPr>
          </a:p>
        </p:txBody>
      </p:sp>
      <p:sp>
        <p:nvSpPr>
          <p:cNvPr id="15363" name="Заголовок 7"/>
          <p:cNvSpPr>
            <a:spLocks noGrp="1"/>
          </p:cNvSpPr>
          <p:nvPr>
            <p:ph type="title"/>
          </p:nvPr>
        </p:nvSpPr>
        <p:spPr>
          <a:xfrm>
            <a:off x="107950" y="1268413"/>
            <a:ext cx="9036050" cy="1143000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ea typeface="ＭＳ Ｐゴシック" pitchFamily="34" charset="-128"/>
              </a:rPr>
              <a:t>Статистика нарушений за 3 квартал 2017 г. </a:t>
            </a:r>
            <a:br>
              <a:rPr lang="ru-RU" sz="2800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ru-RU" sz="2800" dirty="0" smtClean="0">
                <a:solidFill>
                  <a:schemeClr val="tx1"/>
                </a:solidFill>
                <a:ea typeface="ＭＳ Ｐゴシック" pitchFamily="34" charset="-128"/>
              </a:rPr>
              <a:t>по результатам рассмотрения жалоб в соответствии 223-ФЗ (в порядке ст. 18.1 135-ФЗ)</a:t>
            </a:r>
            <a:r>
              <a:rPr lang="ru-RU" dirty="0" smtClean="0">
                <a:ea typeface="ＭＳ Ｐゴシック" pitchFamily="34" charset="-128"/>
              </a:rPr>
              <a:t/>
            </a:r>
            <a:br>
              <a:rPr lang="ru-RU" dirty="0" smtClean="0">
                <a:ea typeface="ＭＳ Ｐゴシック" pitchFamily="34" charset="-128"/>
              </a:rPr>
            </a:br>
            <a:endParaRPr lang="ru-RU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5" y="1340"/>
            <a:ext cx="984352" cy="105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2"/>
          <p:cNvSpPr>
            <a:spLocks noGrp="1"/>
          </p:cNvSpPr>
          <p:nvPr/>
        </p:nvSpPr>
        <p:spPr bwMode="auto">
          <a:xfrm>
            <a:off x="4211960" y="6273316"/>
            <a:ext cx="4956602" cy="324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ru-RU" altLang="ru-RU" sz="2000" b="1" dirty="0"/>
              <a:t>*Данные за 3 </a:t>
            </a:r>
            <a:r>
              <a:rPr lang="ru-RU" altLang="ru-RU" sz="2000" b="1" dirty="0" smtClean="0"/>
              <a:t>квартал (по 20.09.2017г.)</a:t>
            </a:r>
            <a:endParaRPr lang="ru-RU" altLang="ru-RU" sz="2000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2349500"/>
            <a:ext cx="7772400" cy="399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06C0D-A87F-494A-AAF0-B86EB8A9147E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3592294"/>
              </p:ext>
            </p:extLst>
          </p:nvPr>
        </p:nvGraphicFramePr>
        <p:xfrm>
          <a:off x="827584" y="2276872"/>
          <a:ext cx="7344816" cy="3816424"/>
        </p:xfrm>
        <a:graphic>
          <a:graphicData uri="http://schemas.openxmlformats.org/drawingml/2006/table">
            <a:tbl>
              <a:tblPr/>
              <a:tblGrid>
                <a:gridCol w="5954805"/>
                <a:gridCol w="1390011"/>
              </a:tblGrid>
              <a:tr h="938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Показатель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3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Поступило жалоб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93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Возвращено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93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Отозвано заявителями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500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Признано необоснованными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1000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Признано обоснованными (в том числе частично обоснованными)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7950" y="1268413"/>
            <a:ext cx="9036050" cy="1143000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ea typeface="ＭＳ Ｐゴシック" pitchFamily="34" charset="-128"/>
              </a:rPr>
              <a:t>Статистика нарушений за 3 квартал 2017 г. </a:t>
            </a:r>
            <a:br>
              <a:rPr lang="ru-RU" sz="2800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ru-RU" sz="2800" dirty="0" smtClean="0">
                <a:solidFill>
                  <a:schemeClr val="tx1"/>
                </a:solidFill>
                <a:ea typeface="ＭＳ Ｐゴシック" pitchFamily="34" charset="-128"/>
              </a:rPr>
              <a:t>по результатам рассмотрения жалоб в соответствии 223-ФЗ (в порядке ст. 18.1 135-ФЗ)</a:t>
            </a:r>
            <a:r>
              <a:rPr lang="ru-RU" dirty="0" smtClean="0">
                <a:ea typeface="ＭＳ Ｐゴシック" pitchFamily="34" charset="-128"/>
              </a:rPr>
              <a:t/>
            </a:r>
            <a:br>
              <a:rPr lang="ru-RU" dirty="0" smtClean="0">
                <a:ea typeface="ＭＳ Ｐゴシック" pitchFamily="34" charset="-128"/>
              </a:rPr>
            </a:br>
            <a:endParaRPr lang="ru-RU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9" name="Заголовок 2"/>
          <p:cNvSpPr>
            <a:spLocks noGrp="1"/>
          </p:cNvSpPr>
          <p:nvPr/>
        </p:nvSpPr>
        <p:spPr bwMode="auto">
          <a:xfrm>
            <a:off x="4211960" y="6273316"/>
            <a:ext cx="4956602" cy="324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ru-RU" altLang="ru-RU" sz="2000" b="1" dirty="0"/>
              <a:t>*Данные за 3 </a:t>
            </a:r>
            <a:r>
              <a:rPr lang="ru-RU" altLang="ru-RU" sz="2000" b="1" dirty="0" smtClean="0"/>
              <a:t>квартал (по 20.09.2017г.)</a:t>
            </a: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175673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66689"/>
              </p:ext>
            </p:extLst>
          </p:nvPr>
        </p:nvGraphicFramePr>
        <p:xfrm>
          <a:off x="468313" y="2565400"/>
          <a:ext cx="8207375" cy="3427415"/>
        </p:xfrm>
        <a:graphic>
          <a:graphicData uri="http://schemas.openxmlformats.org/drawingml/2006/table">
            <a:tbl>
              <a:tblPr/>
              <a:tblGrid>
                <a:gridCol w="2797968"/>
                <a:gridCol w="2145110"/>
                <a:gridCol w="1861316"/>
                <a:gridCol w="1402981"/>
              </a:tblGrid>
              <a:tr h="17992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Показатель контрольной деятельности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Уклонились от заключения контракта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Контракт расторгнут (по решению суда)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Обращений рассмотрено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486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Отказано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во включении в реестр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397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Включено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 реестр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413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2E7BE0D-2CD1-4F4C-B835-C9031D730B54}" type="slidenum">
              <a:rPr lang="ru-RU" sz="1600" smtClean="0">
                <a:solidFill>
                  <a:schemeClr val="bg1"/>
                </a:solidFill>
              </a:rPr>
              <a:pPr eaLnBrk="1" hangingPunct="1"/>
              <a:t>13</a:t>
            </a:fld>
            <a:endParaRPr lang="ru-RU" sz="1600" smtClean="0">
              <a:solidFill>
                <a:schemeClr val="bg1"/>
              </a:solidFill>
            </a:endParaRPr>
          </a:p>
        </p:txBody>
      </p:sp>
      <p:sp>
        <p:nvSpPr>
          <p:cNvPr id="16414" name="Заголовок 7"/>
          <p:cNvSpPr txBox="1">
            <a:spLocks/>
          </p:cNvSpPr>
          <p:nvPr/>
        </p:nvSpPr>
        <p:spPr bwMode="auto">
          <a:xfrm>
            <a:off x="107950" y="1268413"/>
            <a:ext cx="90360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kumimoji="1" lang="ru-RU" sz="2800" dirty="0"/>
              <a:t>Статистика нарушений за </a:t>
            </a:r>
            <a:r>
              <a:rPr kumimoji="1" lang="ru-RU" sz="2800" dirty="0" smtClean="0"/>
              <a:t>3 </a:t>
            </a:r>
            <a:r>
              <a:rPr kumimoji="1" lang="ru-RU" sz="2800" dirty="0"/>
              <a:t>квартал 2017 г. </a:t>
            </a:r>
            <a:br>
              <a:rPr kumimoji="1" lang="ru-RU" sz="2800" dirty="0"/>
            </a:br>
            <a:r>
              <a:rPr kumimoji="1" lang="ru-RU" sz="2800" dirty="0" smtClean="0"/>
              <a:t>по </a:t>
            </a:r>
            <a:r>
              <a:rPr kumimoji="1" lang="ru-RU" sz="2800" dirty="0"/>
              <a:t>результатам рассмотрения заявлений о внесении в РНП в соответствии с 223-ФЗ</a:t>
            </a:r>
            <a:r>
              <a:rPr kumimoji="1" lang="ru-RU" sz="4400" dirty="0">
                <a:solidFill>
                  <a:srgbClr val="333399"/>
                </a:solidFill>
              </a:rPr>
              <a:t/>
            </a:r>
            <a:br>
              <a:rPr kumimoji="1" lang="ru-RU" sz="4400" dirty="0">
                <a:solidFill>
                  <a:srgbClr val="333399"/>
                </a:solidFill>
              </a:rPr>
            </a:br>
            <a:endParaRPr kumimoji="1" lang="ru-RU" sz="4400" dirty="0"/>
          </a:p>
        </p:txBody>
      </p:sp>
      <p:sp>
        <p:nvSpPr>
          <p:cNvPr id="6" name="Заголовок 2"/>
          <p:cNvSpPr>
            <a:spLocks noGrp="1"/>
          </p:cNvSpPr>
          <p:nvPr/>
        </p:nvSpPr>
        <p:spPr bwMode="auto">
          <a:xfrm>
            <a:off x="4211960" y="6273316"/>
            <a:ext cx="4956602" cy="324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ru-RU" altLang="ru-RU" sz="2000" b="1" dirty="0"/>
              <a:t>*Данные за 3 </a:t>
            </a:r>
            <a:r>
              <a:rPr lang="ru-RU" altLang="ru-RU" sz="2000" b="1" dirty="0" smtClean="0"/>
              <a:t>квартал (по 20.09.2017г.)</a:t>
            </a:r>
            <a:endParaRPr lang="ru-RU" altLang="ru-RU" sz="20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5" y="1340"/>
            <a:ext cx="984352" cy="105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0D5FC7A-12AD-4ADA-A313-DBC3CFA1348D}" type="slidenum">
              <a:rPr lang="ru-RU" sz="1600" smtClean="0">
                <a:solidFill>
                  <a:schemeClr val="bg1"/>
                </a:solidFill>
              </a:rPr>
              <a:pPr eaLnBrk="1" hangingPunct="1"/>
              <a:t>14</a:t>
            </a:fld>
            <a:endParaRPr lang="ru-RU" sz="1600" smtClean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2060575"/>
            <a:ext cx="8809037" cy="1512888"/>
          </a:xfrm>
          <a:prstGeom prst="roundRect">
            <a:avLst>
              <a:gd name="adj" fmla="val 50000"/>
            </a:avLst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dirty="0">
                <a:ln w="0"/>
                <a:solidFill>
                  <a:srgbClr val="333399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Всего </a:t>
            </a:r>
            <a:r>
              <a:rPr lang="ru-RU" sz="2000" dirty="0" smtClean="0">
                <a:ln w="0"/>
                <a:solidFill>
                  <a:srgbClr val="333399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должностным лицом </a:t>
            </a:r>
            <a:r>
              <a:rPr lang="ru-RU" sz="2000" dirty="0">
                <a:ln w="0"/>
                <a:solidFill>
                  <a:srgbClr val="333399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Управления, </a:t>
            </a:r>
            <a:r>
              <a:rPr lang="ru-RU" sz="2000" dirty="0" smtClean="0">
                <a:ln w="0"/>
                <a:solidFill>
                  <a:srgbClr val="333399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уполномоченным </a:t>
            </a:r>
            <a:r>
              <a:rPr lang="ru-RU" sz="2000" dirty="0">
                <a:ln w="0"/>
                <a:solidFill>
                  <a:srgbClr val="333399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на рассмотрение дел об административных </a:t>
            </a:r>
            <a:r>
              <a:rPr lang="ru-RU" sz="2000" dirty="0" smtClean="0">
                <a:ln w="0"/>
                <a:solidFill>
                  <a:srgbClr val="333399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правонарушениях, в </a:t>
            </a:r>
            <a:r>
              <a:rPr lang="ru-RU" sz="2000" b="1" dirty="0" smtClean="0">
                <a:ln w="0"/>
                <a:solidFill>
                  <a:srgbClr val="333399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 квартале 2017 года * </a:t>
            </a:r>
            <a:r>
              <a:rPr lang="ru-RU" sz="2000" dirty="0" smtClean="0">
                <a:ln w="0"/>
                <a:solidFill>
                  <a:srgbClr val="333399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рассмотрено </a:t>
            </a:r>
            <a:r>
              <a:rPr lang="ru-RU" sz="2000" b="1" dirty="0" smtClean="0">
                <a:ln w="0"/>
                <a:solidFill>
                  <a:srgbClr val="333399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153 дела</a:t>
            </a:r>
            <a:r>
              <a:rPr lang="ru-RU" sz="2000" dirty="0" smtClean="0">
                <a:ln w="0"/>
                <a:solidFill>
                  <a:srgbClr val="333399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</a:t>
            </a:r>
            <a:r>
              <a:rPr lang="ru-RU" sz="2000" dirty="0">
                <a:ln w="0"/>
                <a:solidFill>
                  <a:srgbClr val="333399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из которых:</a:t>
            </a:r>
          </a:p>
        </p:txBody>
      </p:sp>
      <p:sp>
        <p:nvSpPr>
          <p:cNvPr id="17413" name="Скругленный прямоугольник 5"/>
          <p:cNvSpPr>
            <a:spLocks noChangeArrowheads="1"/>
          </p:cNvSpPr>
          <p:nvPr/>
        </p:nvSpPr>
        <p:spPr bwMode="auto">
          <a:xfrm>
            <a:off x="179388" y="4149080"/>
            <a:ext cx="8809037" cy="1512168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000" dirty="0" smtClean="0">
                <a:solidFill>
                  <a:srgbClr val="262673"/>
                </a:solidFill>
              </a:rPr>
              <a:t>Вынесены </a:t>
            </a:r>
            <a:r>
              <a:rPr lang="ru-RU" sz="2000" b="1" dirty="0" smtClean="0">
                <a:solidFill>
                  <a:srgbClr val="262673"/>
                </a:solidFill>
              </a:rPr>
              <a:t>142</a:t>
            </a:r>
            <a:r>
              <a:rPr lang="ru-RU" sz="2000" dirty="0" smtClean="0">
                <a:solidFill>
                  <a:srgbClr val="262673"/>
                </a:solidFill>
              </a:rPr>
              <a:t> </a:t>
            </a:r>
            <a:r>
              <a:rPr lang="ru-RU" sz="2000" dirty="0">
                <a:solidFill>
                  <a:srgbClr val="262673"/>
                </a:solidFill>
              </a:rPr>
              <a:t>постановления о привлечении виновных лиц к административной ответственности в виде штрафа </a:t>
            </a:r>
          </a:p>
          <a:p>
            <a:pPr algn="ctr" eaLnBrk="0" hangingPunct="0"/>
            <a:r>
              <a:rPr lang="ru-RU" sz="2000" dirty="0">
                <a:solidFill>
                  <a:srgbClr val="262673"/>
                </a:solidFill>
              </a:rPr>
              <a:t>(из которых: </a:t>
            </a:r>
          </a:p>
          <a:p>
            <a:pPr algn="ctr" eaLnBrk="0" hangingPunct="0"/>
            <a:r>
              <a:rPr lang="ru-RU" sz="2000" b="1" dirty="0" smtClean="0">
                <a:solidFill>
                  <a:srgbClr val="262673"/>
                </a:solidFill>
              </a:rPr>
              <a:t>97,9% </a:t>
            </a:r>
            <a:r>
              <a:rPr lang="ru-RU" sz="2000" dirty="0">
                <a:solidFill>
                  <a:srgbClr val="262673"/>
                </a:solidFill>
              </a:rPr>
              <a:t>- в отношении должностных лиц заказчиков, </a:t>
            </a:r>
          </a:p>
          <a:p>
            <a:pPr algn="ctr" eaLnBrk="0" hangingPunct="0"/>
            <a:r>
              <a:rPr lang="ru-RU" sz="2000" b="1" dirty="0" smtClean="0">
                <a:solidFill>
                  <a:srgbClr val="262673"/>
                </a:solidFill>
              </a:rPr>
              <a:t>2,1% </a:t>
            </a:r>
            <a:r>
              <a:rPr lang="ru-RU" sz="2000" dirty="0">
                <a:solidFill>
                  <a:srgbClr val="262673"/>
                </a:solidFill>
              </a:rPr>
              <a:t>- юридических лиц)</a:t>
            </a:r>
          </a:p>
        </p:txBody>
      </p:sp>
      <p:cxnSp>
        <p:nvCxnSpPr>
          <p:cNvPr id="7" name="Прямая со стрелкой 6"/>
          <p:cNvCxnSpPr>
            <a:stCxn id="5" idx="2"/>
            <a:endCxn id="17413" idx="0"/>
          </p:cNvCxnSpPr>
          <p:nvPr/>
        </p:nvCxnSpPr>
        <p:spPr>
          <a:xfrm>
            <a:off x="4583907" y="3573463"/>
            <a:ext cx="0" cy="5756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417" name="Заголовок 2"/>
          <p:cNvSpPr>
            <a:spLocks noGrp="1"/>
          </p:cNvSpPr>
          <p:nvPr/>
        </p:nvSpPr>
        <p:spPr bwMode="auto">
          <a:xfrm>
            <a:off x="-180975" y="1052513"/>
            <a:ext cx="9505950" cy="100806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 eaLnBrk="0" hangingPunct="0"/>
            <a:r>
              <a:rPr lang="ru-RU" altLang="ru-RU" sz="2100" b="1" dirty="0"/>
              <a:t>Административное производство в рамках осуществления контроля </a:t>
            </a:r>
          </a:p>
          <a:p>
            <a:pPr algn="ctr" eaLnBrk="0" hangingPunct="0"/>
            <a:r>
              <a:rPr lang="ru-RU" altLang="ru-RU" sz="2100" b="1" dirty="0"/>
              <a:t>за соблюдением Федерального закона № 44-ФЗ и </a:t>
            </a:r>
          </a:p>
          <a:p>
            <a:pPr algn="ctr" eaLnBrk="0" hangingPunct="0"/>
            <a:r>
              <a:rPr lang="ru-RU" altLang="ru-RU" sz="2000" dirty="0"/>
              <a:t/>
            </a:r>
            <a:br>
              <a:rPr lang="ru-RU" altLang="ru-RU" sz="2000" dirty="0"/>
            </a:br>
            <a:endParaRPr lang="ru-RU" altLang="ru-RU" sz="2000" dirty="0"/>
          </a:p>
        </p:txBody>
      </p:sp>
      <p:sp>
        <p:nvSpPr>
          <p:cNvPr id="12" name="Заголовок 2"/>
          <p:cNvSpPr>
            <a:spLocks noGrp="1"/>
          </p:cNvSpPr>
          <p:nvPr/>
        </p:nvSpPr>
        <p:spPr bwMode="auto">
          <a:xfrm>
            <a:off x="4211960" y="6273316"/>
            <a:ext cx="4956602" cy="324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ru-RU" altLang="ru-RU" sz="2000" b="1" dirty="0"/>
              <a:t>*Данные за 3 </a:t>
            </a:r>
            <a:r>
              <a:rPr lang="ru-RU" altLang="ru-RU" sz="2000" b="1" dirty="0" smtClean="0"/>
              <a:t>квартал (по 20.09.2017г.)</a:t>
            </a:r>
            <a:endParaRPr lang="ru-RU" altLang="ru-RU" sz="2000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5" y="1340"/>
            <a:ext cx="984352" cy="105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8142115"/>
              </p:ext>
            </p:extLst>
          </p:nvPr>
        </p:nvGraphicFramePr>
        <p:xfrm>
          <a:off x="1619672" y="2100911"/>
          <a:ext cx="6048978" cy="3632345"/>
        </p:xfrm>
        <a:graphic>
          <a:graphicData uri="http://schemas.openxmlformats.org/drawingml/2006/table">
            <a:tbl>
              <a:tblPr/>
              <a:tblGrid>
                <a:gridCol w="936151"/>
                <a:gridCol w="1152186"/>
                <a:gridCol w="1512245"/>
                <a:gridCol w="2448396"/>
              </a:tblGrid>
              <a:tr h="1131723"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Выдано постановлений о наложении штрафа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штрафа, подлежащего к взысканию с учетом судебного решения (тыс. руб.)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284"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4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2015*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1 604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1 554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464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2016*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1 556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1 109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464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2017**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2 139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2 139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469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9566724-0A6B-42E1-AEF6-5F56037EDF5C}" type="slidenum">
              <a:rPr lang="ru-RU" sz="1600" smtClean="0">
                <a:solidFill>
                  <a:schemeClr val="bg1"/>
                </a:solidFill>
              </a:rPr>
              <a:pPr eaLnBrk="1" hangingPunct="1"/>
              <a:t>15</a:t>
            </a:fld>
            <a:endParaRPr lang="ru-RU" sz="1600" smtClean="0">
              <a:solidFill>
                <a:schemeClr val="bg1"/>
              </a:solidFill>
            </a:endParaRPr>
          </a:p>
        </p:txBody>
      </p:sp>
      <p:sp>
        <p:nvSpPr>
          <p:cNvPr id="18470" name="Заголовок 2"/>
          <p:cNvSpPr>
            <a:spLocks noGrp="1"/>
          </p:cNvSpPr>
          <p:nvPr/>
        </p:nvSpPr>
        <p:spPr bwMode="auto">
          <a:xfrm>
            <a:off x="-180975" y="1340545"/>
            <a:ext cx="9505950" cy="72030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 eaLnBrk="0" hangingPunct="0"/>
            <a:r>
              <a:rPr lang="ru-RU" altLang="ru-RU" sz="2100" b="1" dirty="0"/>
              <a:t>Административное производство в рамках осуществления контроля </a:t>
            </a:r>
          </a:p>
          <a:p>
            <a:pPr algn="ctr" eaLnBrk="0" hangingPunct="0"/>
            <a:r>
              <a:rPr lang="ru-RU" altLang="ru-RU" sz="2100" b="1" dirty="0"/>
              <a:t>за соблюдением Федерального закона № 44-ФЗ и </a:t>
            </a:r>
          </a:p>
          <a:p>
            <a:pPr algn="ctr" eaLnBrk="0" hangingPunct="0"/>
            <a:r>
              <a:rPr lang="ru-RU" altLang="ru-RU" sz="2000" dirty="0"/>
              <a:t/>
            </a:r>
            <a:br>
              <a:rPr lang="ru-RU" altLang="ru-RU" sz="2000" dirty="0"/>
            </a:br>
            <a:endParaRPr lang="ru-RU" altLang="ru-RU" sz="2000" dirty="0"/>
          </a:p>
        </p:txBody>
      </p:sp>
      <p:sp>
        <p:nvSpPr>
          <p:cNvPr id="18471" name="Заголовок 2"/>
          <p:cNvSpPr>
            <a:spLocks noGrp="1"/>
          </p:cNvSpPr>
          <p:nvPr/>
        </p:nvSpPr>
        <p:spPr bwMode="auto">
          <a:xfrm>
            <a:off x="5520754" y="6029350"/>
            <a:ext cx="3587750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ru-RU" altLang="ru-RU" sz="2000" b="1" dirty="0"/>
              <a:t>*Данные</a:t>
            </a:r>
            <a:r>
              <a:rPr lang="ru-RU" altLang="ru-RU" sz="1800" b="1" dirty="0"/>
              <a:t> </a:t>
            </a:r>
            <a:r>
              <a:rPr lang="ru-RU" altLang="ru-RU" sz="2000" b="1" dirty="0"/>
              <a:t>за </a:t>
            </a:r>
            <a:r>
              <a:rPr lang="ru-RU" altLang="ru-RU" sz="2000" b="1" dirty="0" smtClean="0"/>
              <a:t>3 </a:t>
            </a:r>
            <a:r>
              <a:rPr lang="ru-RU" altLang="ru-RU" sz="2000" b="1" dirty="0"/>
              <a:t>квартал</a:t>
            </a:r>
            <a:endParaRPr lang="ru-RU" altLang="ru-RU" sz="2000" dirty="0"/>
          </a:p>
        </p:txBody>
      </p:sp>
      <p:sp>
        <p:nvSpPr>
          <p:cNvPr id="6" name="Заголовок 2"/>
          <p:cNvSpPr>
            <a:spLocks noGrp="1"/>
          </p:cNvSpPr>
          <p:nvPr/>
        </p:nvSpPr>
        <p:spPr bwMode="auto">
          <a:xfrm>
            <a:off x="3779912" y="6273316"/>
            <a:ext cx="5388650" cy="324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ru-RU" altLang="ru-RU" sz="2000" b="1" dirty="0" smtClean="0"/>
              <a:t>**</a:t>
            </a:r>
            <a:r>
              <a:rPr lang="ru-RU" altLang="ru-RU" sz="2000" b="1" dirty="0"/>
              <a:t>Данные за 3 </a:t>
            </a:r>
            <a:r>
              <a:rPr lang="ru-RU" altLang="ru-RU" sz="2000" b="1" dirty="0" smtClean="0"/>
              <a:t>квартал (по 20.09.2017г.)</a:t>
            </a:r>
            <a:endParaRPr lang="ru-RU" altLang="ru-RU" sz="20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5" y="1340"/>
            <a:ext cx="984352" cy="105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Box 8"/>
          <p:cNvSpPr txBox="1">
            <a:spLocks noChangeArrowheads="1"/>
          </p:cNvSpPr>
          <p:nvPr/>
        </p:nvSpPr>
        <p:spPr bwMode="auto">
          <a:xfrm>
            <a:off x="3180109" y="3235043"/>
            <a:ext cx="5568355" cy="553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3000" i="1" dirty="0">
                <a:latin typeface="Bodoni" pitchFamily="18" charset="0"/>
              </a:rPr>
              <a:t>http://sverdlovsk.fas.gov.ru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88" y="2322119"/>
            <a:ext cx="2519460" cy="2691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2"/>
          <p:cNvSpPr>
            <a:spLocks noGrp="1"/>
          </p:cNvSpPr>
          <p:nvPr/>
        </p:nvSpPr>
        <p:spPr bwMode="auto">
          <a:xfrm>
            <a:off x="1115617" y="1052736"/>
            <a:ext cx="6984776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ru-RU" altLang="ru-RU" sz="32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СПАСИБО ЗА ВНИМАНИЕ!  </a:t>
            </a:r>
            <a:endParaRPr lang="ru-RU" altLang="ru-RU" sz="3200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547688" y="1277938"/>
            <a:ext cx="8229600" cy="106997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ea typeface="ＭＳ Ｐゴシック" pitchFamily="34" charset="-128"/>
              </a:rPr>
              <a:t>Контроль в сфере закупок</a:t>
            </a:r>
          </a:p>
        </p:txBody>
      </p:sp>
      <p:sp>
        <p:nvSpPr>
          <p:cNvPr id="4099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C89749E0-C55F-4846-AC59-3C8E2A8FB600}" type="slidenum">
              <a:rPr lang="ru-RU" sz="1600" smtClean="0">
                <a:solidFill>
                  <a:schemeClr val="bg1"/>
                </a:solidFill>
              </a:rPr>
              <a:pPr eaLnBrk="1" hangingPunct="1"/>
              <a:t>2</a:t>
            </a:fld>
            <a:endParaRPr lang="ru-RU" sz="1600" smtClean="0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92089" y="4975609"/>
            <a:ext cx="2579712" cy="1249363"/>
          </a:xfrm>
          <a:prstGeom prst="roundRect">
            <a:avLst/>
          </a:prstGeom>
          <a:solidFill>
            <a:srgbClr val="808080">
              <a:lumMod val="40000"/>
              <a:lumOff val="60000"/>
            </a:srgbClr>
          </a:solidFill>
          <a:ln w="38100" cap="flat" cmpd="sng" algn="ctr">
            <a:solidFill>
              <a:srgbClr val="FFFFFF"/>
            </a:solidFill>
            <a:prstDash val="solid"/>
          </a:ln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b="1" i="1" dirty="0">
                <a:solidFill>
                  <a:srgbClr val="BBE0E3">
                    <a:lumMod val="25000"/>
                  </a:srgbClr>
                </a:solidFill>
              </a:rPr>
              <a:t>Рассмотрение </a:t>
            </a:r>
            <a:r>
              <a:rPr lang="ru-RU" sz="2000" b="1" i="1" dirty="0" smtClean="0">
                <a:solidFill>
                  <a:srgbClr val="BBE0E3">
                    <a:lumMod val="25000"/>
                  </a:srgbClr>
                </a:solidFill>
              </a:rPr>
              <a:t>жалоб</a:t>
            </a:r>
            <a:endParaRPr lang="ru-RU" sz="2000" b="1" i="1" dirty="0">
              <a:solidFill>
                <a:srgbClr val="BBE0E3">
                  <a:lumMod val="25000"/>
                </a:srgbClr>
              </a:solidFill>
            </a:endParaRPr>
          </a:p>
        </p:txBody>
      </p:sp>
      <p:sp>
        <p:nvSpPr>
          <p:cNvPr id="16" name="Объект 6"/>
          <p:cNvSpPr>
            <a:spLocks noGrp="1"/>
          </p:cNvSpPr>
          <p:nvPr/>
        </p:nvSpPr>
        <p:spPr bwMode="auto">
          <a:xfrm>
            <a:off x="5796136" y="2807493"/>
            <a:ext cx="3209925" cy="1106488"/>
          </a:xfrm>
          <a:prstGeom prst="roundRect">
            <a:avLst/>
          </a:prstGeom>
          <a:solidFill>
            <a:srgbClr val="808080">
              <a:lumMod val="40000"/>
              <a:lumOff val="60000"/>
            </a:srgbClr>
          </a:solidFill>
          <a:ln w="38100" cap="flat" cmpd="sng" algn="ctr">
            <a:noFill/>
            <a:prstDash val="solid"/>
          </a:ln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ru-RU" sz="2000" b="1" i="1" dirty="0" smtClean="0">
                <a:solidFill>
                  <a:srgbClr val="BBE0E3">
                    <a:lumMod val="25000"/>
                  </a:srgbClr>
                </a:solidFill>
              </a:rPr>
              <a:t>Проведение плановых проверок </a:t>
            </a:r>
            <a:endParaRPr lang="ru-RU" sz="2000" b="1" i="1" dirty="0">
              <a:solidFill>
                <a:srgbClr val="BBE0E3">
                  <a:lumMod val="25000"/>
                </a:srgbClr>
              </a:solidFill>
            </a:endParaRPr>
          </a:p>
        </p:txBody>
      </p:sp>
      <p:sp>
        <p:nvSpPr>
          <p:cNvPr id="17" name="Объект 6"/>
          <p:cNvSpPr txBox="1">
            <a:spLocks/>
          </p:cNvSpPr>
          <p:nvPr/>
        </p:nvSpPr>
        <p:spPr>
          <a:xfrm>
            <a:off x="192088" y="2686050"/>
            <a:ext cx="3208337" cy="1349375"/>
          </a:xfrm>
          <a:prstGeom prst="roundRect">
            <a:avLst/>
          </a:prstGeom>
          <a:solidFill>
            <a:srgbClr val="808080">
              <a:lumMod val="40000"/>
              <a:lumOff val="60000"/>
            </a:srgbClr>
          </a:solidFill>
          <a:ln w="9525" cap="flat" cmpd="sng" algn="ctr">
            <a:noFill/>
            <a:prstDash val="solid"/>
            <a:miter lim="800000"/>
            <a:headEnd/>
            <a:tailEnd/>
          </a:ln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itchFamily="2" charset="2"/>
              <a:buNone/>
              <a:defRPr/>
            </a:pPr>
            <a:r>
              <a:rPr lang="ru-RU" sz="2000" b="1" i="1" dirty="0" smtClean="0">
                <a:solidFill>
                  <a:srgbClr val="BBE0E3">
                    <a:lumMod val="25000"/>
                  </a:srgbClr>
                </a:solidFill>
              </a:rPr>
              <a:t>Проведение внеплановых проверок</a:t>
            </a:r>
            <a:endParaRPr lang="ru-RU" sz="2000" b="1" i="1" dirty="0">
              <a:solidFill>
                <a:srgbClr val="BBE0E3">
                  <a:lumMod val="25000"/>
                </a:srgbClr>
              </a:solidFill>
            </a:endParaRPr>
          </a:p>
        </p:txBody>
      </p:sp>
      <p:cxnSp>
        <p:nvCxnSpPr>
          <p:cNvPr id="18" name="Прямая со стрелкой 17"/>
          <p:cNvCxnSpPr>
            <a:endCxn id="17" idx="0"/>
          </p:cNvCxnSpPr>
          <p:nvPr/>
        </p:nvCxnSpPr>
        <p:spPr>
          <a:xfrm flipH="1">
            <a:off x="1796257" y="2082800"/>
            <a:ext cx="2127671" cy="6032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6" idx="0"/>
          </p:cNvCxnSpPr>
          <p:nvPr/>
        </p:nvCxnSpPr>
        <p:spPr>
          <a:xfrm>
            <a:off x="5148064" y="2082800"/>
            <a:ext cx="2253035" cy="7246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10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-33338"/>
            <a:ext cx="1981200" cy="211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Скругленный прямоугольник 27"/>
          <p:cNvSpPr/>
          <p:nvPr/>
        </p:nvSpPr>
        <p:spPr>
          <a:xfrm>
            <a:off x="2987824" y="4995590"/>
            <a:ext cx="2864036" cy="1249363"/>
          </a:xfrm>
          <a:prstGeom prst="roundRect">
            <a:avLst/>
          </a:prstGeom>
          <a:solidFill>
            <a:srgbClr val="808080">
              <a:lumMod val="40000"/>
              <a:lumOff val="60000"/>
            </a:srgbClr>
          </a:solidFill>
          <a:ln w="38100" cap="flat" cmpd="sng" algn="ctr">
            <a:solidFill>
              <a:srgbClr val="FFFFFF"/>
            </a:solidFill>
            <a:prstDash val="solid"/>
          </a:ln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b="1" i="1" dirty="0" smtClean="0">
                <a:solidFill>
                  <a:srgbClr val="BBE0E3">
                    <a:lumMod val="25000"/>
                  </a:srgbClr>
                </a:solidFill>
              </a:rPr>
              <a:t>Поступление информации о нарушении</a:t>
            </a:r>
            <a:endParaRPr lang="ru-RU" sz="2000" b="1" i="1" dirty="0">
              <a:solidFill>
                <a:srgbClr val="BBE0E3">
                  <a:lumMod val="25000"/>
                </a:srgbClr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156176" y="4975608"/>
            <a:ext cx="2759621" cy="1249363"/>
          </a:xfrm>
          <a:prstGeom prst="roundRect">
            <a:avLst/>
          </a:prstGeom>
          <a:solidFill>
            <a:srgbClr val="808080">
              <a:lumMod val="40000"/>
              <a:lumOff val="60000"/>
            </a:srgbClr>
          </a:solidFill>
          <a:ln w="38100" cap="flat" cmpd="sng" algn="ctr">
            <a:solidFill>
              <a:srgbClr val="FFFFFF"/>
            </a:solidFill>
            <a:prstDash val="solid"/>
          </a:ln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b="1" i="1" dirty="0" smtClean="0">
                <a:solidFill>
                  <a:srgbClr val="BBE0E3">
                    <a:lumMod val="25000"/>
                  </a:srgbClr>
                </a:solidFill>
              </a:rPr>
              <a:t>Истечение срока исполнения предписания</a:t>
            </a:r>
            <a:endParaRPr lang="ru-RU" sz="2000" b="1" i="1" dirty="0">
              <a:solidFill>
                <a:srgbClr val="BBE0E3">
                  <a:lumMod val="25000"/>
                </a:srgbClr>
              </a:solidFill>
            </a:endParaRPr>
          </a:p>
        </p:txBody>
      </p:sp>
      <p:sp>
        <p:nvSpPr>
          <p:cNvPr id="36" name="TextBox 18"/>
          <p:cNvSpPr txBox="1"/>
          <p:nvPr/>
        </p:nvSpPr>
        <p:spPr>
          <a:xfrm>
            <a:off x="2084164" y="4581128"/>
            <a:ext cx="5008116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kern="0" dirty="0" smtClean="0">
                <a:solidFill>
                  <a:schemeClr val="accent1">
                    <a:lumMod val="25000"/>
                  </a:schemeClr>
                </a:solidFill>
              </a:rPr>
              <a:t>Основания для проведения внеплановых проверок</a:t>
            </a:r>
            <a:endParaRPr lang="ru-RU" sz="1400" b="1" i="1" kern="0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1263572"/>
              </p:ext>
            </p:extLst>
          </p:nvPr>
        </p:nvGraphicFramePr>
        <p:xfrm>
          <a:off x="395536" y="2132856"/>
          <a:ext cx="8216354" cy="3989795"/>
        </p:xfrm>
        <a:graphic>
          <a:graphicData uri="http://schemas.openxmlformats.org/drawingml/2006/table">
            <a:tbl>
              <a:tblPr/>
              <a:tblGrid>
                <a:gridCol w="2808754"/>
                <a:gridCol w="1511988"/>
                <a:gridCol w="1367989"/>
                <a:gridCol w="1871985"/>
                <a:gridCol w="655638"/>
              </a:tblGrid>
              <a:tr h="9361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Показатель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Федеральный заказчик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Субъект Российской Федерации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Муниципальный заказчик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Поступило жалоб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224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364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8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Возвращено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8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Отозвано заявителями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486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Признано необоснованными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217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0972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Признано обоснованными (в том числе частично обоснованными)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86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F2664C1-A376-45EA-9E6C-76640322BD34}" type="slidenum">
              <a:rPr lang="ru-RU" sz="1600" smtClean="0">
                <a:solidFill>
                  <a:schemeClr val="bg1"/>
                </a:solidFill>
              </a:rPr>
              <a:pPr eaLnBrk="1" hangingPunct="1"/>
              <a:t>3</a:t>
            </a:fld>
            <a:endParaRPr lang="ru-RU" sz="1600" smtClean="0">
              <a:solidFill>
                <a:schemeClr val="bg1"/>
              </a:solidFill>
            </a:endParaRPr>
          </a:p>
        </p:txBody>
      </p:sp>
      <p:sp>
        <p:nvSpPr>
          <p:cNvPr id="10287" name="Заголовок 7"/>
          <p:cNvSpPr>
            <a:spLocks noGrp="1"/>
          </p:cNvSpPr>
          <p:nvPr>
            <p:ph type="title"/>
          </p:nvPr>
        </p:nvSpPr>
        <p:spPr>
          <a:xfrm>
            <a:off x="395288" y="1052513"/>
            <a:ext cx="8229600" cy="1584325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ea typeface="ＭＳ Ｐゴシック" pitchFamily="34" charset="-128"/>
              </a:rPr>
              <a:t>Статистика нарушений за 3 квартал 2017 г. </a:t>
            </a:r>
            <a:br>
              <a:rPr lang="ru-RU" sz="2800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ru-RU" sz="2800" dirty="0" smtClean="0">
                <a:solidFill>
                  <a:schemeClr val="tx1"/>
                </a:solidFill>
                <a:ea typeface="ＭＳ Ｐゴシック" pitchFamily="34" charset="-128"/>
              </a:rPr>
              <a:t>по результатам рассмотрения жалоб в соответствии с 44-ФЗ</a:t>
            </a:r>
            <a:r>
              <a:rPr lang="ru-RU" dirty="0" smtClean="0">
                <a:ea typeface="ＭＳ Ｐゴシック" pitchFamily="34" charset="-128"/>
              </a:rPr>
              <a:t/>
            </a:r>
            <a:br>
              <a:rPr lang="ru-RU" dirty="0" smtClean="0">
                <a:ea typeface="ＭＳ Ｐゴシック" pitchFamily="34" charset="-128"/>
              </a:rPr>
            </a:br>
            <a:endParaRPr lang="ru-RU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" name="Заголовок 2"/>
          <p:cNvSpPr>
            <a:spLocks noGrp="1"/>
          </p:cNvSpPr>
          <p:nvPr/>
        </p:nvSpPr>
        <p:spPr bwMode="auto">
          <a:xfrm>
            <a:off x="4211960" y="6273316"/>
            <a:ext cx="4956602" cy="324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ru-RU" altLang="ru-RU" sz="2000" b="1" dirty="0"/>
              <a:t>*Данные за 3 </a:t>
            </a:r>
            <a:r>
              <a:rPr lang="ru-RU" altLang="ru-RU" sz="2000" b="1" dirty="0" smtClean="0"/>
              <a:t>квартал (по 20.09.2017г.)</a:t>
            </a:r>
            <a:endParaRPr lang="ru-RU" alt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F70138F-1292-41A2-AC72-30FE857A4742}" type="slidenum">
              <a:rPr lang="ru-RU" sz="1600" smtClean="0">
                <a:solidFill>
                  <a:schemeClr val="bg1"/>
                </a:solidFill>
              </a:rPr>
              <a:pPr eaLnBrk="1" hangingPunct="1"/>
              <a:t>4</a:t>
            </a:fld>
            <a:endParaRPr lang="ru-RU" sz="1600" smtClean="0">
              <a:solidFill>
                <a:schemeClr val="bg1"/>
              </a:solidFill>
            </a:endParaRPr>
          </a:p>
        </p:txBody>
      </p:sp>
      <p:sp>
        <p:nvSpPr>
          <p:cNvPr id="8195" name="Заголовок 7"/>
          <p:cNvSpPr>
            <a:spLocks noGrp="1"/>
          </p:cNvSpPr>
          <p:nvPr>
            <p:ph type="title"/>
          </p:nvPr>
        </p:nvSpPr>
        <p:spPr>
          <a:xfrm>
            <a:off x="395288" y="1268413"/>
            <a:ext cx="8229600" cy="1143000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ea typeface="ＭＳ Ｐゴシック" pitchFamily="34" charset="-128"/>
              </a:rPr>
              <a:t>Статистика нарушений за 3 квартал 2017 г.* </a:t>
            </a:r>
            <a:br>
              <a:rPr lang="ru-RU" sz="2800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ru-RU" sz="2800" dirty="0" smtClean="0">
                <a:solidFill>
                  <a:schemeClr val="tx1"/>
                </a:solidFill>
                <a:ea typeface="ＭＳ Ｐゴシック" pitchFamily="34" charset="-128"/>
              </a:rPr>
              <a:t>по результатам рассмотрения жалоб в соответствии с 44-ФЗ</a:t>
            </a:r>
            <a:r>
              <a:rPr lang="ru-RU" dirty="0" smtClean="0">
                <a:ea typeface="ＭＳ Ｐゴシック" pitchFamily="34" charset="-128"/>
              </a:rPr>
              <a:t/>
            </a:r>
            <a:br>
              <a:rPr lang="ru-RU" dirty="0" smtClean="0">
                <a:ea typeface="ＭＳ Ｐゴシック" pitchFamily="34" charset="-128"/>
              </a:rPr>
            </a:br>
            <a:endParaRPr lang="ru-RU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0" name="Заголовок 2"/>
          <p:cNvSpPr>
            <a:spLocks noGrp="1"/>
          </p:cNvSpPr>
          <p:nvPr/>
        </p:nvSpPr>
        <p:spPr bwMode="auto">
          <a:xfrm>
            <a:off x="4211960" y="6273316"/>
            <a:ext cx="4956602" cy="324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ru-RU" altLang="ru-RU" sz="2000" b="1" dirty="0"/>
              <a:t>*Данные за 3 </a:t>
            </a:r>
            <a:r>
              <a:rPr lang="ru-RU" altLang="ru-RU" sz="2000" b="1" dirty="0" smtClean="0"/>
              <a:t>квартал (по 20.09.2017г.)</a:t>
            </a:r>
            <a:endParaRPr lang="ru-RU" altLang="ru-RU" sz="2000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5" y="1340"/>
            <a:ext cx="984352" cy="105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to66-litvinova\Desktop\222222222222222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75" y="2132856"/>
            <a:ext cx="8035173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5385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3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07752E7C-9D42-4FA1-B471-E32E55F94151}" type="slidenum">
              <a:rPr lang="ru-RU" sz="1600" smtClean="0">
                <a:solidFill>
                  <a:schemeClr val="bg1"/>
                </a:solidFill>
              </a:rPr>
              <a:pPr eaLnBrk="1" hangingPunct="1"/>
              <a:t>5</a:t>
            </a:fld>
            <a:endParaRPr lang="ru-RU" sz="1600" smtClean="0">
              <a:solidFill>
                <a:schemeClr val="bg1"/>
              </a:solidFill>
            </a:endParaRPr>
          </a:p>
        </p:txBody>
      </p:sp>
      <p:sp>
        <p:nvSpPr>
          <p:cNvPr id="5124" name="Заголовок 1"/>
          <p:cNvSpPr>
            <a:spLocks noGrp="1"/>
          </p:cNvSpPr>
          <p:nvPr>
            <p:ph type="title"/>
          </p:nvPr>
        </p:nvSpPr>
        <p:spPr>
          <a:xfrm>
            <a:off x="-107950" y="836712"/>
            <a:ext cx="9144000" cy="1008111"/>
          </a:xfrm>
        </p:spPr>
        <p:txBody>
          <a:bodyPr/>
          <a:lstStyle/>
          <a:p>
            <a:r>
              <a:rPr lang="ru-RU" altLang="ru-RU" sz="2600" b="1" dirty="0" smtClean="0">
                <a:solidFill>
                  <a:schemeClr val="tx1"/>
                </a:solidFill>
                <a:ea typeface="ＭＳ Ｐゴシック" pitchFamily="34" charset="-128"/>
              </a:rPr>
              <a:t>Сравнительная статистика по рассмотрению жалоб в соответствии с 44-ФЗ</a:t>
            </a:r>
          </a:p>
        </p:txBody>
      </p:sp>
      <p:sp>
        <p:nvSpPr>
          <p:cNvPr id="8" name="Заголовок 2"/>
          <p:cNvSpPr>
            <a:spLocks noGrp="1"/>
          </p:cNvSpPr>
          <p:nvPr/>
        </p:nvSpPr>
        <p:spPr bwMode="auto">
          <a:xfrm>
            <a:off x="4211960" y="6273316"/>
            <a:ext cx="4956602" cy="324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ru-RU" altLang="ru-RU" sz="2000" b="1" dirty="0"/>
              <a:t>*Данные </a:t>
            </a:r>
            <a:r>
              <a:rPr lang="ru-RU" altLang="ru-RU" sz="2000" b="1" dirty="0" smtClean="0"/>
              <a:t>за 3 квартал (по 20.09.2017г.)</a:t>
            </a:r>
            <a:endParaRPr lang="ru-RU" altLang="ru-RU" sz="2000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5" y="1340"/>
            <a:ext cx="984352" cy="105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5" y="1340"/>
            <a:ext cx="984352" cy="105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6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3AB7A06-EE13-4B0E-9CF6-41946DD395DF}" type="slidenum">
              <a:rPr lang="ru-RU" sz="1600" smtClean="0">
                <a:solidFill>
                  <a:schemeClr val="bg1"/>
                </a:solidFill>
              </a:rPr>
              <a:pPr eaLnBrk="1" hangingPunct="1"/>
              <a:t>6</a:t>
            </a:fld>
            <a:endParaRPr lang="ru-RU" sz="1600" smtClean="0">
              <a:solidFill>
                <a:schemeClr val="bg1"/>
              </a:solidFill>
            </a:endParaRPr>
          </a:p>
        </p:txBody>
      </p:sp>
      <p:sp>
        <p:nvSpPr>
          <p:cNvPr id="6147" name="Заголовок 1"/>
          <p:cNvSpPr>
            <a:spLocks noGrp="1"/>
          </p:cNvSpPr>
          <p:nvPr/>
        </p:nvSpPr>
        <p:spPr bwMode="auto">
          <a:xfrm>
            <a:off x="280988" y="0"/>
            <a:ext cx="8453437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ru-RU" altLang="ru-RU" sz="2800" b="1"/>
              <a:t>Типовые нарушения при проведении закупок</a:t>
            </a:r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>
            <a:off x="799058" y="1030014"/>
            <a:ext cx="7632848" cy="742802"/>
          </a:xfrm>
          <a:prstGeom prst="roundRect">
            <a:avLst>
              <a:gd name="adj" fmla="val 35384"/>
            </a:avLst>
          </a:prstGeom>
          <a:solidFill>
            <a:srgbClr val="BBE0E3">
              <a:lumMod val="90000"/>
            </a:srgbClr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2600" b="1" dirty="0">
                <a:solidFill>
                  <a:srgbClr val="FF3300"/>
                </a:solidFill>
                <a:latin typeface="Calibri" pitchFamily="34" charset="0"/>
                <a:ea typeface="ＭＳ Ｐゴシック" charset="-128"/>
              </a:rPr>
              <a:t>Нарушения при проведении электронных аукционов и конкурсов:</a:t>
            </a:r>
          </a:p>
        </p:txBody>
      </p:sp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468866" y="3948474"/>
            <a:ext cx="8208912" cy="416630"/>
          </a:xfrm>
          <a:prstGeom prst="roundRect">
            <a:avLst>
              <a:gd name="adj" fmla="val 35384"/>
            </a:avLst>
          </a:prstGeom>
          <a:solidFill>
            <a:srgbClr val="BBE0E3">
              <a:lumMod val="90000"/>
            </a:srgbClr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20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Ненадлежащее описание объекта закупки </a:t>
            </a: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460676" y="3212976"/>
            <a:ext cx="8208912" cy="582734"/>
          </a:xfrm>
          <a:prstGeom prst="roundRect">
            <a:avLst>
              <a:gd name="adj" fmla="val 35384"/>
            </a:avLst>
          </a:prstGeom>
          <a:solidFill>
            <a:srgbClr val="BBE0E3">
              <a:lumMod val="90000"/>
            </a:srgbClr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Сокращение сроков подачи заявки</a:t>
            </a:r>
            <a:endParaRPr lang="ru-RU" b="1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0" name="Скругленный прямоугольник 9"/>
          <p:cNvSpPr>
            <a:spLocks noChangeArrowheads="1"/>
          </p:cNvSpPr>
          <p:nvPr/>
        </p:nvSpPr>
        <p:spPr bwMode="auto">
          <a:xfrm>
            <a:off x="323528" y="5733256"/>
            <a:ext cx="3888432" cy="670846"/>
          </a:xfrm>
          <a:prstGeom prst="roundRect">
            <a:avLst>
              <a:gd name="adj" fmla="val 35384"/>
            </a:avLst>
          </a:prstGeom>
          <a:solidFill>
            <a:srgbClr val="92D050"/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1600" b="1" dirty="0">
                <a:latin typeface="Calibri" pitchFamily="34" charset="0"/>
                <a:ea typeface="ＭＳ Ｐゴシック" charset="-128"/>
              </a:rPr>
              <a:t>требование о наличии у участника закупки СРО по видам работ</a:t>
            </a:r>
          </a:p>
        </p:txBody>
      </p:sp>
      <p:sp>
        <p:nvSpPr>
          <p:cNvPr id="11" name="Скругленный прямоугольник 10"/>
          <p:cNvSpPr>
            <a:spLocks noChangeArrowheads="1"/>
          </p:cNvSpPr>
          <p:nvPr/>
        </p:nvSpPr>
        <p:spPr bwMode="auto">
          <a:xfrm>
            <a:off x="467544" y="4985754"/>
            <a:ext cx="8208912" cy="387462"/>
          </a:xfrm>
          <a:prstGeom prst="roundRect">
            <a:avLst>
              <a:gd name="adj" fmla="val 35384"/>
            </a:avLst>
          </a:prstGeom>
          <a:solidFill>
            <a:srgbClr val="BBE0E3">
              <a:lumMod val="90000"/>
            </a:srgbClr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20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Неправомерные требования к участнику закупки:</a:t>
            </a:r>
          </a:p>
        </p:txBody>
      </p:sp>
      <p:sp>
        <p:nvSpPr>
          <p:cNvPr id="12" name="Скругленный прямоугольник 11"/>
          <p:cNvSpPr>
            <a:spLocks noChangeArrowheads="1"/>
          </p:cNvSpPr>
          <p:nvPr/>
        </p:nvSpPr>
        <p:spPr bwMode="auto">
          <a:xfrm>
            <a:off x="4844157" y="5710482"/>
            <a:ext cx="4048323" cy="670846"/>
          </a:xfrm>
          <a:prstGeom prst="roundRect">
            <a:avLst>
              <a:gd name="adj" fmla="val 35384"/>
            </a:avLst>
          </a:prstGeom>
          <a:solidFill>
            <a:srgbClr val="92D050"/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>
                <a:latin typeface="Calibri" pitchFamily="34" charset="0"/>
                <a:ea typeface="ＭＳ Ｐゴシック" charset="-128"/>
              </a:rPr>
              <a:t>требование о наличии у участника закупки лицензии на осуществление деятельности</a:t>
            </a:r>
            <a:endParaRPr lang="ru-RU" sz="1600" b="1" dirty="0"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13" name="Прямая со стрелкой 12"/>
          <p:cNvCxnSpPr>
            <a:stCxn id="11" idx="2"/>
            <a:endCxn id="12" idx="0"/>
          </p:cNvCxnSpPr>
          <p:nvPr/>
        </p:nvCxnSpPr>
        <p:spPr>
          <a:xfrm>
            <a:off x="4572000" y="5373216"/>
            <a:ext cx="2296319" cy="3372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11" idx="2"/>
            <a:endCxn id="10" idx="0"/>
          </p:cNvCxnSpPr>
          <p:nvPr/>
        </p:nvCxnSpPr>
        <p:spPr>
          <a:xfrm flipH="1">
            <a:off x="2267744" y="5373216"/>
            <a:ext cx="2304256" cy="3600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>
            <a:spLocks noChangeArrowheads="1"/>
          </p:cNvSpPr>
          <p:nvPr/>
        </p:nvSpPr>
        <p:spPr bwMode="auto">
          <a:xfrm>
            <a:off x="460676" y="2124800"/>
            <a:ext cx="8208912" cy="944160"/>
          </a:xfrm>
          <a:prstGeom prst="roundRect">
            <a:avLst>
              <a:gd name="adj" fmla="val 35384"/>
            </a:avLst>
          </a:prstGeom>
          <a:solidFill>
            <a:srgbClr val="BBE0E3">
              <a:lumMod val="90000"/>
            </a:srgbClr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20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Требование об указании в заявке технических характеристик товаров, значения которых могут быть известны в результате проведения испытаний, лабораторных исследований </a:t>
            </a:r>
            <a:endParaRPr lang="ru-RU" b="1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8" name="Скругленный прямоугольник 17"/>
          <p:cNvSpPr>
            <a:spLocks noChangeArrowheads="1"/>
          </p:cNvSpPr>
          <p:nvPr/>
        </p:nvSpPr>
        <p:spPr bwMode="auto">
          <a:xfrm>
            <a:off x="467544" y="4509120"/>
            <a:ext cx="8208912" cy="294702"/>
          </a:xfrm>
          <a:prstGeom prst="roundRect">
            <a:avLst>
              <a:gd name="adj" fmla="val 35384"/>
            </a:avLst>
          </a:prstGeom>
          <a:solidFill>
            <a:srgbClr val="BBE0E3">
              <a:lumMod val="90000"/>
            </a:srgbClr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20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Неправомерное отклонение / допуск заявок на участие в закупке</a:t>
            </a:r>
            <a:endParaRPr lang="ru-RU" b="1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5" y="1340"/>
            <a:ext cx="984352" cy="105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ea typeface="ＭＳ Ｐゴシック" pitchFamily="34" charset="-128"/>
            </a:endParaRPr>
          </a:p>
        </p:txBody>
      </p:sp>
      <p:sp>
        <p:nvSpPr>
          <p:cNvPr id="7171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1651B57-00B8-4045-BB45-A7911BFDE536}" type="slidenum">
              <a:rPr lang="ru-RU" sz="1600" smtClean="0">
                <a:solidFill>
                  <a:schemeClr val="bg1"/>
                </a:solidFill>
              </a:rPr>
              <a:pPr eaLnBrk="1" hangingPunct="1"/>
              <a:t>7</a:t>
            </a:fld>
            <a:endParaRPr lang="ru-RU" sz="1600" smtClean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431826" y="1196752"/>
            <a:ext cx="8208912" cy="928483"/>
          </a:xfrm>
          <a:prstGeom prst="roundRect">
            <a:avLst>
              <a:gd name="adj" fmla="val 35384"/>
            </a:avLst>
          </a:prstGeom>
          <a:solidFill>
            <a:srgbClr val="BBE0E3">
              <a:lumMod val="90000"/>
            </a:srgbClr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20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Установление ненадлежащей инструкции по заполнению заявок на участие в закупке, которая не позволяет участнику закупки сформировать заявку на участие в закупке</a:t>
            </a:r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>
            <a:off x="431826" y="2276872"/>
            <a:ext cx="8208912" cy="576064"/>
          </a:xfrm>
          <a:prstGeom prst="roundRect">
            <a:avLst>
              <a:gd name="adj" fmla="val 35384"/>
            </a:avLst>
          </a:prstGeom>
          <a:solidFill>
            <a:srgbClr val="BBE0E3">
              <a:lumMod val="90000"/>
            </a:srgbClr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20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Отсутствие в протоколах положений заявки, которые не соответствуют требованиям, установленным документации о закупке</a:t>
            </a:r>
          </a:p>
        </p:txBody>
      </p:sp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431827" y="2996952"/>
            <a:ext cx="8208911" cy="332683"/>
          </a:xfrm>
          <a:prstGeom prst="roundRect">
            <a:avLst>
              <a:gd name="adj" fmla="val 35384"/>
            </a:avLst>
          </a:prstGeom>
          <a:solidFill>
            <a:srgbClr val="BBE0E3">
              <a:lumMod val="90000"/>
            </a:srgbClr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20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Отсутствие объема работ, услуг</a:t>
            </a:r>
          </a:p>
        </p:txBody>
      </p:sp>
      <p:sp>
        <p:nvSpPr>
          <p:cNvPr id="8" name="Правая фигурная скобка 7"/>
          <p:cNvSpPr>
            <a:spLocks/>
          </p:cNvSpPr>
          <p:nvPr/>
        </p:nvSpPr>
        <p:spPr bwMode="auto">
          <a:xfrm rot="5400000">
            <a:off x="4398169" y="687338"/>
            <a:ext cx="349250" cy="8424862"/>
          </a:xfrm>
          <a:prstGeom prst="rightBrace">
            <a:avLst>
              <a:gd name="adj1" fmla="val 52997"/>
              <a:gd name="adj2" fmla="val 49667"/>
            </a:avLst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/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>
              <a:defRPr/>
            </a:pPr>
            <a:endParaRPr lang="ru-RU" b="1" dirty="0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9" name="Скругленный прямоугольник 8"/>
          <p:cNvSpPr>
            <a:spLocks noChangeArrowheads="1"/>
          </p:cNvSpPr>
          <p:nvPr/>
        </p:nvSpPr>
        <p:spPr bwMode="auto">
          <a:xfrm>
            <a:off x="1223628" y="5229200"/>
            <a:ext cx="6696744" cy="288032"/>
          </a:xfrm>
          <a:prstGeom prst="roundRect">
            <a:avLst>
              <a:gd name="adj" fmla="val 35384"/>
            </a:avLst>
          </a:prstGeom>
          <a:solidFill>
            <a:srgbClr val="FFFFFF"/>
          </a:solidFill>
          <a:ln w="25400">
            <a:solidFill>
              <a:srgbClr val="333399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18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Совокупность нарушений</a:t>
            </a:r>
          </a:p>
        </p:txBody>
      </p:sp>
      <p:sp>
        <p:nvSpPr>
          <p:cNvPr id="10" name="Скругленный прямоугольник 9"/>
          <p:cNvSpPr>
            <a:spLocks noChangeArrowheads="1"/>
          </p:cNvSpPr>
          <p:nvPr/>
        </p:nvSpPr>
        <p:spPr bwMode="auto">
          <a:xfrm>
            <a:off x="438201" y="5805264"/>
            <a:ext cx="8346231" cy="576064"/>
          </a:xfrm>
          <a:prstGeom prst="roundRect">
            <a:avLst>
              <a:gd name="adj" fmla="val 35384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2000" b="1" dirty="0">
                <a:latin typeface="Calibri" pitchFamily="34" charset="0"/>
                <a:ea typeface="ＭＳ Ｐゴシック" charset="-128"/>
              </a:rPr>
              <a:t>Ограничение количества участников закупки</a:t>
            </a:r>
          </a:p>
        </p:txBody>
      </p:sp>
      <p:sp>
        <p:nvSpPr>
          <p:cNvPr id="12" name="Скругленный прямоугольник 11"/>
          <p:cNvSpPr>
            <a:spLocks noChangeArrowheads="1"/>
          </p:cNvSpPr>
          <p:nvPr/>
        </p:nvSpPr>
        <p:spPr bwMode="auto">
          <a:xfrm>
            <a:off x="467545" y="4221088"/>
            <a:ext cx="8208911" cy="576064"/>
          </a:xfrm>
          <a:prstGeom prst="roundRect">
            <a:avLst>
              <a:gd name="adj" fmla="val 35384"/>
            </a:avLst>
          </a:prstGeom>
          <a:solidFill>
            <a:srgbClr val="BBE0E3">
              <a:lumMod val="90000"/>
            </a:srgbClr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20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Установление ненадлежащего порядка оценки заявок на участие в закупке </a:t>
            </a:r>
          </a:p>
        </p:txBody>
      </p:sp>
      <p:sp>
        <p:nvSpPr>
          <p:cNvPr id="13" name="Скругленный прямоугольник 12"/>
          <p:cNvSpPr>
            <a:spLocks noChangeArrowheads="1"/>
          </p:cNvSpPr>
          <p:nvPr/>
        </p:nvSpPr>
        <p:spPr bwMode="auto">
          <a:xfrm>
            <a:off x="467545" y="3499619"/>
            <a:ext cx="8208911" cy="577453"/>
          </a:xfrm>
          <a:prstGeom prst="roundRect">
            <a:avLst>
              <a:gd name="adj" fmla="val 35384"/>
            </a:avLst>
          </a:prstGeom>
          <a:solidFill>
            <a:srgbClr val="BBE0E3">
              <a:lumMod val="90000"/>
            </a:srgbClr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20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Неверный выбор способ определения поставщика (подрядчика, исполнителя)</a:t>
            </a:r>
          </a:p>
        </p:txBody>
      </p:sp>
      <p:sp>
        <p:nvSpPr>
          <p:cNvPr id="7197" name="Заголовок 1"/>
          <p:cNvSpPr>
            <a:spLocks noGrp="1"/>
          </p:cNvSpPr>
          <p:nvPr/>
        </p:nvSpPr>
        <p:spPr bwMode="auto">
          <a:xfrm>
            <a:off x="-900113" y="0"/>
            <a:ext cx="9632951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ru-RU" altLang="ru-RU" sz="2800" b="1"/>
              <a:t>Типовые нарушения при проведении закупок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75196AE1-F574-4953-914A-1B3E287B25CA}" type="slidenum">
              <a:rPr lang="ru-RU" sz="1600" smtClean="0">
                <a:solidFill>
                  <a:schemeClr val="bg1"/>
                </a:solidFill>
              </a:rPr>
              <a:pPr eaLnBrk="1" hangingPunct="1"/>
              <a:t>8</a:t>
            </a:fld>
            <a:endParaRPr lang="ru-RU" sz="1600" smtClean="0">
              <a:solidFill>
                <a:schemeClr val="bg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058704"/>
              </p:ext>
            </p:extLst>
          </p:nvPr>
        </p:nvGraphicFramePr>
        <p:xfrm>
          <a:off x="467544" y="1556792"/>
          <a:ext cx="8207376" cy="4629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448272"/>
                <a:gridCol w="1008112"/>
                <a:gridCol w="1080120"/>
                <a:gridCol w="1078584"/>
              </a:tblGrid>
              <a:tr h="288032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2015*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2016*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2017**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3" marR="91423" marT="45721" marB="45721"/>
                </a:tc>
              </a:tr>
              <a:tr h="53986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РНП</a:t>
                      </a:r>
                      <a:endParaRPr lang="ru-RU" sz="2000" b="1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ВСЕГО ЗАЯВЛЕНИЙ</a:t>
                      </a:r>
                      <a:endParaRPr lang="ru-RU" sz="2000" b="1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113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58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96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</a:tr>
              <a:tr h="701027"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ВКЛЮЧЕНО В РНП</a:t>
                      </a:r>
                      <a:endParaRPr lang="ru-RU" sz="2000" b="1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57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32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51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</a:tr>
              <a:tr h="701027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ВНЕПЛАНОВЫЕ  ПРОВЕРКИ</a:t>
                      </a:r>
                      <a:endParaRPr lang="ru-RU" sz="2000" b="1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ПРОВЕДЕНО ПРОВЕРОК</a:t>
                      </a:r>
                      <a:endParaRPr lang="ru-RU" sz="2000" b="1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76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58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19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</a:tr>
              <a:tr h="701027"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ВЫДАНО ПРЕДПИСАНИЙ</a:t>
                      </a:r>
                      <a:endParaRPr lang="ru-RU" sz="2000" b="1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14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</a:tr>
              <a:tr h="701027">
                <a:tc rowSpan="2">
                  <a:txBody>
                    <a:bodyPr/>
                    <a:lstStyle/>
                    <a:p>
                      <a:r>
                        <a:rPr lang="ru-RU" sz="2000" b="1" dirty="0" smtClean="0"/>
                        <a:t>СОГЛАСОВАНО КОНТРАКТОВ С ЕДИНСТВЕННЫМ ПОСТАВЩИКОМ</a:t>
                      </a:r>
                      <a:endParaRPr lang="ru-RU" sz="2000" b="1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ВСЕГО ЗАЯВЛЕНИЙ</a:t>
                      </a:r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14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</a:tr>
              <a:tr h="727781">
                <a:tc vMerge="1"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91423" marR="91423" marT="45726" marB="45726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СОГЛАСОВАНО</a:t>
                      </a:r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14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</a:tr>
            </a:tbl>
          </a:graphicData>
        </a:graphic>
      </p:graphicFrame>
      <p:sp>
        <p:nvSpPr>
          <p:cNvPr id="12340" name="Заголовок 2"/>
          <p:cNvSpPr>
            <a:spLocks noGrp="1"/>
          </p:cNvSpPr>
          <p:nvPr/>
        </p:nvSpPr>
        <p:spPr bwMode="auto">
          <a:xfrm>
            <a:off x="2699792" y="5949280"/>
            <a:ext cx="6325112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ru-RU" altLang="ru-RU" sz="2000" b="1" dirty="0"/>
              <a:t>*Данные за 3 </a:t>
            </a:r>
            <a:r>
              <a:rPr lang="ru-RU" altLang="ru-RU" sz="2000" b="1" dirty="0" smtClean="0"/>
              <a:t>квартал</a:t>
            </a:r>
          </a:p>
          <a:p>
            <a:pPr algn="r" eaLnBrk="0" hangingPunct="0"/>
            <a:r>
              <a:rPr lang="ru-RU" altLang="ru-RU" sz="2000" b="1" dirty="0" smtClean="0"/>
              <a:t>** Данные за 3 квартал (по 20.09.2017г.) </a:t>
            </a:r>
            <a:endParaRPr lang="ru-RU" altLang="ru-RU" sz="2000" dirty="0"/>
          </a:p>
        </p:txBody>
      </p:sp>
      <p:sp>
        <p:nvSpPr>
          <p:cNvPr id="12341" name="Заголовок 7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28803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ea typeface="ＭＳ Ｐゴシック" pitchFamily="34" charset="-128"/>
              </a:rPr>
              <a:t>Контроль в сфере закупок</a:t>
            </a:r>
            <a:r>
              <a:rPr lang="ru-RU" dirty="0" smtClean="0">
                <a:ea typeface="ＭＳ Ｐゴシック" pitchFamily="34" charset="-128"/>
              </a:rPr>
              <a:t/>
            </a:r>
            <a:br>
              <a:rPr lang="ru-RU" dirty="0" smtClean="0">
                <a:ea typeface="ＭＳ Ｐゴシック" pitchFamily="34" charset="-128"/>
              </a:rPr>
            </a:br>
            <a:endParaRPr lang="ru-RU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5" y="1340"/>
            <a:ext cx="984352" cy="105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8DCCFBB3-4DDA-45FB-AA74-4911AA7B3952}" type="slidenum">
              <a:rPr lang="ru-RU" sz="1600" smtClean="0">
                <a:solidFill>
                  <a:schemeClr val="bg1"/>
                </a:solidFill>
              </a:rPr>
              <a:pPr eaLnBrk="1" hangingPunct="1"/>
              <a:t>9</a:t>
            </a:fld>
            <a:endParaRPr lang="ru-RU" sz="1600" smtClean="0">
              <a:solidFill>
                <a:schemeClr val="bg1"/>
              </a:solidFill>
            </a:endParaRPr>
          </a:p>
        </p:txBody>
      </p:sp>
      <p:sp>
        <p:nvSpPr>
          <p:cNvPr id="13315" name="Заголовок 2"/>
          <p:cNvSpPr>
            <a:spLocks noGrp="1"/>
          </p:cNvSpPr>
          <p:nvPr/>
        </p:nvSpPr>
        <p:spPr bwMode="auto">
          <a:xfrm>
            <a:off x="257175" y="1355303"/>
            <a:ext cx="89154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ru-RU" altLang="ru-RU" b="1" dirty="0"/>
              <a:t>Основные нарушения допускаемые заказчиками, выявленные при проведении внеплановых проверок:</a:t>
            </a:r>
            <a:r>
              <a:rPr lang="ru-RU" altLang="ru-RU" dirty="0"/>
              <a:t/>
            </a:r>
            <a:br>
              <a:rPr lang="ru-RU" altLang="ru-RU" dirty="0"/>
            </a:br>
            <a:endParaRPr lang="ru-RU" altLang="ru-RU" dirty="0"/>
          </a:p>
        </p:txBody>
      </p:sp>
      <p:graphicFrame>
        <p:nvGraphicFramePr>
          <p:cNvPr id="6" name="Объек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542889"/>
              </p:ext>
            </p:extLst>
          </p:nvPr>
        </p:nvGraphicFramePr>
        <p:xfrm>
          <a:off x="196106" y="2060848"/>
          <a:ext cx="869637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5" y="1340"/>
            <a:ext cx="984352" cy="105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23104</TotalTime>
  <Words>743</Words>
  <Application>Microsoft Office PowerPoint</Application>
  <PresentationFormat>Экран (4:3)</PresentationFormat>
  <Paragraphs>188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Оформление по умолчанию</vt:lpstr>
      <vt:lpstr>Презентация PowerPoint</vt:lpstr>
      <vt:lpstr>Контроль в сфере закупок</vt:lpstr>
      <vt:lpstr>Статистика нарушений за 3 квартал 2017 г.  по результатам рассмотрения жалоб в соответствии с 44-ФЗ </vt:lpstr>
      <vt:lpstr>Статистика нарушений за 3 квартал 2017 г.*  по результатам рассмотрения жалоб в соответствии с 44-ФЗ </vt:lpstr>
      <vt:lpstr>Сравнительная статистика по рассмотрению жалоб в соответствии с 44-ФЗ</vt:lpstr>
      <vt:lpstr>Презентация PowerPoint</vt:lpstr>
      <vt:lpstr>Презентация PowerPoint</vt:lpstr>
      <vt:lpstr>Контроль в сфере закупок </vt:lpstr>
      <vt:lpstr>Презентация PowerPoint</vt:lpstr>
      <vt:lpstr>Презентация PowerPoint</vt:lpstr>
      <vt:lpstr>Статистика нарушений за 3 квартал 2017 г.  по результатам рассмотрения жалоб в соответствии 223-ФЗ (в порядке ст. 18.1 135-ФЗ) </vt:lpstr>
      <vt:lpstr>Статистика нарушений за 3 квартал 2017 г.  по результатам рассмотрения жалоб в соответствии 223-ФЗ (в порядке ст. 18.1 135-ФЗ)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Литвинова Кристина Валерьевна</cp:lastModifiedBy>
  <cp:revision>1889</cp:revision>
  <cp:lastPrinted>2017-09-20T04:39:41Z</cp:lastPrinted>
  <dcterms:created xsi:type="dcterms:W3CDTF">2010-09-23T12:59:34Z</dcterms:created>
  <dcterms:modified xsi:type="dcterms:W3CDTF">2017-09-25T05:48:01Z</dcterms:modified>
</cp:coreProperties>
</file>