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80" r:id="rId2"/>
    <p:sldId id="476" r:id="rId3"/>
    <p:sldId id="451" r:id="rId4"/>
    <p:sldId id="474" r:id="rId5"/>
    <p:sldId id="455" r:id="rId6"/>
    <p:sldId id="477" r:id="rId7"/>
    <p:sldId id="480" r:id="rId8"/>
    <p:sldId id="481" r:id="rId9"/>
    <p:sldId id="479" r:id="rId10"/>
    <p:sldId id="383" r:id="rId1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eva" initials="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EE8"/>
    <a:srgbClr val="660066"/>
    <a:srgbClr val="FFFF00"/>
    <a:srgbClr val="CC0099"/>
    <a:srgbClr val="66FFFF"/>
    <a:srgbClr val="FF9F9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4" autoAdjust="0"/>
    <p:restoredTop sz="94101" autoAdjust="0"/>
  </p:normalViewPr>
  <p:slideViewPr>
    <p:cSldViewPr snapToGrid="0">
      <p:cViewPr>
        <p:scale>
          <a:sx n="75" d="100"/>
          <a:sy n="75" d="100"/>
        </p:scale>
        <p:origin x="-1332" y="-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51" cy="49617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9" y="0"/>
            <a:ext cx="2946351" cy="496174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pPr>
              <a:defRPr/>
            </a:pPr>
            <a:fld id="{D9CE10BB-5A0F-41EB-B11D-A9803D73624A}" type="datetimeFigureOut">
              <a:rPr lang="ru-RU"/>
              <a:pPr>
                <a:defRPr/>
              </a:pPr>
              <a:t>19.03.2019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467"/>
            <a:ext cx="2946351" cy="49617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9" y="9430467"/>
            <a:ext cx="2946351" cy="496173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5847D648-5314-4D9C-9887-AE692579E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02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26" y="0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>
            <a:lvl1pPr algn="r"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9" y="4714442"/>
            <a:ext cx="5437821" cy="44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052"/>
            <a:ext cx="2944755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defTabSz="931570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26" y="9432052"/>
            <a:ext cx="2944754" cy="49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3" tIns="46571" rIns="93143" bIns="46571" numCol="1" anchor="b" anchorCtr="0" compatLnSpc="1">
            <a:prstTxWarp prst="textNoShape">
              <a:avLst/>
            </a:prstTxWarp>
          </a:bodyPr>
          <a:lstStyle>
            <a:lvl1pPr algn="r" defTabSz="931570"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4A96C930-A448-4D84-B963-3A5E6BEF77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55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7288" cy="3724275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27" y="4714442"/>
            <a:ext cx="5439416" cy="4468732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36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3562F-7FCB-46B5-8FAB-F7A9DD2CB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2116-6330-4EF5-88DF-D7140D0334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7353E-B402-4CE0-A94A-FD3E977B08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83F92-B7D8-48D9-83CB-EDEAC20601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243CE-CAFB-41EE-8885-7CB41D1A3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54C75-0B4B-486B-A749-098F7FE4F8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C267A-E1D2-4119-826D-A8B05DEEA0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2B2B8-B1FD-49D1-859E-04467DC58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656A6-E35D-4415-8839-4F094734BB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C7CDB-7B73-42BD-B830-15C2F5A39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7BCAA-A6BB-4C5F-BE2C-3751546F84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FE1E7-91D1-4CB8-B544-2AFE09A674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3AD6-7473-4DB5-9073-1BB74E4407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143DDE94-7166-4AFB-9CC3-6EE798ED87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6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MS PGothic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079"/>
          <p:cNvSpPr>
            <a:spLocks noChangeArrowheads="1"/>
          </p:cNvSpPr>
          <p:nvPr/>
        </p:nvSpPr>
        <p:spPr bwMode="auto">
          <a:xfrm>
            <a:off x="0" y="2133600"/>
            <a:ext cx="9144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en-US" sz="2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600" b="1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000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2000">
              <a:solidFill>
                <a:srgbClr val="333399"/>
              </a:solidFill>
              <a:ea typeface="MS PGothic" pitchFamily="34" charset="-128"/>
            </a:endParaRPr>
          </a:p>
          <a:p>
            <a:pPr algn="r"/>
            <a:endParaRPr lang="ru-RU" sz="3000" b="1">
              <a:solidFill>
                <a:srgbClr val="333399"/>
              </a:solidFill>
              <a:ea typeface="MS PGothic" pitchFamily="34" charset="-128"/>
            </a:endParaRPr>
          </a:p>
        </p:txBody>
      </p:sp>
      <p:sp>
        <p:nvSpPr>
          <p:cNvPr id="18434" name="Rectangle 26"/>
          <p:cNvSpPr>
            <a:spLocks noChangeArrowheads="1"/>
          </p:cNvSpPr>
          <p:nvPr/>
        </p:nvSpPr>
        <p:spPr bwMode="auto">
          <a:xfrm>
            <a:off x="0" y="2088107"/>
            <a:ext cx="9144000" cy="260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 dirty="0">
              <a:solidFill>
                <a:srgbClr val="008080"/>
              </a:solidFill>
              <a:ea typeface="MS PGothic" pitchFamily="34" charset="-128"/>
            </a:endParaRPr>
          </a:p>
          <a:p>
            <a:pPr algn="ctr"/>
            <a:r>
              <a:rPr lang="ru-RU" sz="2600" b="1" dirty="0">
                <a:solidFill>
                  <a:srgbClr val="008080"/>
                </a:solidFill>
                <a:ea typeface="MS PGothic" pitchFamily="34" charset="-128"/>
              </a:rPr>
              <a:t>             </a:t>
            </a:r>
          </a:p>
          <a:p>
            <a:pPr algn="ctr"/>
            <a:r>
              <a:rPr lang="ru-RU" altLang="ru-RU" sz="2800" b="1" dirty="0">
                <a:solidFill>
                  <a:schemeClr val="accent6">
                    <a:lumMod val="75000"/>
                  </a:schemeClr>
                </a:solidFill>
              </a:rPr>
              <a:t>Результаты правоприменительной практики Свердловского УФАС России в сфере антимонопольного 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и рекламного законодательства</a:t>
            </a:r>
            <a:endParaRPr lang="ru-RU" sz="3600" b="1" dirty="0">
              <a:solidFill>
                <a:srgbClr val="0000FF"/>
              </a:solidFill>
              <a:latin typeface="Monotype Corsiva" pitchFamily="66" charset="0"/>
              <a:ea typeface="MS PGothic" pitchFamily="34" charset="-128"/>
            </a:endParaRPr>
          </a:p>
        </p:txBody>
      </p:sp>
      <p:sp>
        <p:nvSpPr>
          <p:cNvPr id="18435" name="Rectangle 26"/>
          <p:cNvSpPr>
            <a:spLocks noChangeArrowheads="1"/>
          </p:cNvSpPr>
          <p:nvPr/>
        </p:nvSpPr>
        <p:spPr bwMode="auto">
          <a:xfrm>
            <a:off x="6011863" y="5949950"/>
            <a:ext cx="31321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>
              <a:solidFill>
                <a:srgbClr val="008080"/>
              </a:solidFill>
              <a:ea typeface="MS PGothic" pitchFamily="34" charset="-128"/>
            </a:endParaRPr>
          </a:p>
          <a:p>
            <a:pPr algn="ctr"/>
            <a:r>
              <a:rPr lang="ru-RU" sz="2600" b="1">
                <a:solidFill>
                  <a:srgbClr val="008080"/>
                </a:solidFill>
                <a:ea typeface="MS PGothic" pitchFamily="34" charset="-128"/>
              </a:rPr>
              <a:t>             </a:t>
            </a:r>
          </a:p>
        </p:txBody>
      </p:sp>
      <p:sp>
        <p:nvSpPr>
          <p:cNvPr id="18436" name="Rectangle 26"/>
          <p:cNvSpPr>
            <a:spLocks noChangeArrowheads="1"/>
          </p:cNvSpPr>
          <p:nvPr/>
        </p:nvSpPr>
        <p:spPr bwMode="auto">
          <a:xfrm>
            <a:off x="0" y="4708478"/>
            <a:ext cx="8980227" cy="1889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 dirty="0">
                <a:solidFill>
                  <a:srgbClr val="008080"/>
                </a:solidFill>
                <a:ea typeface="MS PGothic" pitchFamily="34" charset="-128"/>
              </a:rPr>
              <a:t>	</a:t>
            </a:r>
            <a:endParaRPr lang="ru-RU" b="1" dirty="0">
              <a:solidFill>
                <a:srgbClr val="008080"/>
              </a:solidFill>
              <a:ea typeface="MS PGothic" pitchFamily="34" charset="-128"/>
            </a:endParaRPr>
          </a:p>
          <a:p>
            <a:pPr algn="r"/>
            <a:r>
              <a:rPr lang="ru-RU" sz="2600" b="1" dirty="0" smtClean="0">
                <a:solidFill>
                  <a:srgbClr val="008080"/>
                </a:solidFill>
                <a:ea typeface="MS PGothic" pitchFamily="34" charset="-128"/>
              </a:rPr>
              <a:t>             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Екатерина Вячеславовна Ермакова </a:t>
            </a:r>
            <a:endParaRPr lang="ru-RU" sz="2000" b="1" dirty="0">
              <a:solidFill>
                <a:srgbClr val="008080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Начальник отдела контроля органов власти</a:t>
            </a:r>
          </a:p>
          <a:p>
            <a:pPr algn="r"/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Свердловского </a:t>
            </a:r>
            <a:r>
              <a:rPr lang="ru-RU" sz="2000" b="1" dirty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УФАС </a:t>
            </a:r>
            <a:r>
              <a:rPr lang="ru-RU" sz="2000" b="1" dirty="0" smtClean="0">
                <a:solidFill>
                  <a:srgbClr val="008080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sz="2000" b="1" dirty="0" smtClean="0">
              <a:solidFill>
                <a:srgbClr val="2D0EE8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chemeClr val="accent2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</a:rPr>
              <a:t>Екатеринбург, 2019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00808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СПАСИБО ЗА ВНИМАНИЕ</a:t>
            </a:r>
            <a:r>
              <a:rPr lang="en-US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  <a:t>!</a:t>
            </a:r>
            <a:br>
              <a:rPr lang="en-US" sz="3000" b="1" dirty="0">
                <a:solidFill>
                  <a:srgbClr val="333399"/>
                </a:solidFill>
                <a:latin typeface="Times New Roman" pitchFamily="18" charset="0"/>
                <a:ea typeface="MS PGothic" pitchFamily="34" charset="-128"/>
                <a:cs typeface="Times New Roman" pitchFamily="18" charset="0"/>
              </a:rPr>
            </a:br>
            <a:endParaRPr lang="ru-RU" sz="3000" b="1" dirty="0">
              <a:solidFill>
                <a:srgbClr val="333399"/>
              </a:solidFill>
              <a:latin typeface="Times New Roman" pitchFamily="18" charset="0"/>
              <a:ea typeface="MS PGothic" pitchFamily="34" charset="-128"/>
              <a:cs typeface="Times New Roman" pitchFamily="18" charset="0"/>
            </a:endParaRPr>
          </a:p>
        </p:txBody>
      </p:sp>
      <p:grpSp>
        <p:nvGrpSpPr>
          <p:cNvPr id="29698" name="Group 11"/>
          <p:cNvGrpSpPr>
            <a:grpSpLocks/>
          </p:cNvGrpSpPr>
          <p:nvPr/>
        </p:nvGrpSpPr>
        <p:grpSpPr bwMode="auto">
          <a:xfrm>
            <a:off x="1425039" y="3170235"/>
            <a:ext cx="6331545" cy="1597047"/>
            <a:chOff x="1828801" y="2743200"/>
            <a:chExt cx="3934946" cy="625609"/>
          </a:xfrm>
        </p:grpSpPr>
        <p:pic>
          <p:nvPicPr>
            <p:cNvPr id="29699" name="Picture 5" descr="FAS-logo-col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1" y="2743200"/>
              <a:ext cx="819217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Box 8"/>
            <p:cNvSpPr txBox="1">
              <a:spLocks noChangeArrowheads="1"/>
            </p:cNvSpPr>
            <p:nvPr/>
          </p:nvSpPr>
          <p:spPr bwMode="auto">
            <a:xfrm>
              <a:off x="2432920" y="2790097"/>
              <a:ext cx="3330827" cy="57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www.sverdlovsk.fas.gov.ru</a:t>
              </a:r>
              <a:endParaRPr lang="ru-RU" sz="3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e-mail:to66@fas.gov.ru</a:t>
              </a:r>
              <a:endParaRPr lang="ru-RU" sz="30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https</a:t>
              </a:r>
              <a:r>
                <a:rPr lang="en-US" sz="3000" b="1" dirty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://</a:t>
              </a:r>
              <a:r>
                <a:rPr lang="en-US" sz="3000" b="1" dirty="0" smtClean="0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rPr>
                <a:t>twitter.com/so_ufas</a:t>
              </a:r>
              <a:endParaRPr lang="en-US" sz="30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C7CDB-7B73-42BD-B830-15C2F5A393A5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title"/>
          </p:nvPr>
        </p:nvSpPr>
        <p:spPr>
          <a:xfrm>
            <a:off x="141515" y="580754"/>
            <a:ext cx="8828313" cy="11365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Три к</a:t>
            </a:r>
            <a:r>
              <a:rPr b="1" i="1" dirty="0" err="1" smtClean="0">
                <a:solidFill>
                  <a:schemeClr val="accent2">
                    <a:lumMod val="75000"/>
                  </a:schemeClr>
                </a:solidFill>
              </a:rPr>
              <a:t>лючевы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b="1" i="1" dirty="0" err="1" smtClean="0">
                <a:solidFill>
                  <a:schemeClr val="accent2">
                    <a:lumMod val="75000"/>
                  </a:schemeClr>
                </a:solidFill>
              </a:rPr>
              <a:t>показател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я</a:t>
            </a:r>
            <a:r>
              <a:rPr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b="1" i="1" dirty="0" err="1">
                <a:solidFill>
                  <a:schemeClr val="accent2">
                    <a:lumMod val="75000"/>
                  </a:schemeClr>
                </a:solidFill>
              </a:rPr>
              <a:t>Национального</a:t>
            </a:r>
            <a:r>
              <a:rPr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b="1" i="1" dirty="0" err="1">
                <a:solidFill>
                  <a:schemeClr val="accent2">
                    <a:lumMod val="75000"/>
                  </a:schemeClr>
                </a:solidFill>
              </a:rPr>
              <a:t>плана</a:t>
            </a:r>
            <a:endParaRPr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27" name="Shape 327"/>
          <p:cNvSpPr>
            <a:spLocks noGrp="1"/>
          </p:cNvSpPr>
          <p:nvPr>
            <p:ph type="sldNum" sz="quarter" idx="4294967295"/>
          </p:nvPr>
        </p:nvSpPr>
        <p:spPr>
          <a:xfrm>
            <a:off x="8963363" y="6580188"/>
            <a:ext cx="217150" cy="37607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328" name="Shape 328"/>
          <p:cNvSpPr/>
          <p:nvPr/>
        </p:nvSpPr>
        <p:spPr>
          <a:xfrm>
            <a:off x="283027" y="1707232"/>
            <a:ext cx="8610601" cy="4247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just" defTabSz="449580">
              <a:lnSpc>
                <a:spcPct val="150000"/>
              </a:lnSpc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1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)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обеспечение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в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конкурентных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сегментах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присутствия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не</a:t>
            </a:r>
            <a:r>
              <a:rPr sz="18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менее</a:t>
            </a:r>
            <a:r>
              <a:rPr sz="18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3-х </a:t>
            </a:r>
            <a:r>
              <a:rPr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хоз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яйствующих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субъектов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,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не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менее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чем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1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из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которых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относится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к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частному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бизнесу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;</a:t>
            </a:r>
          </a:p>
          <a:p>
            <a:pPr algn="just" defTabSz="449580">
              <a:lnSpc>
                <a:spcPct val="150000"/>
              </a:lnSpc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2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)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увеличение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к 2020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году </a:t>
            </a:r>
            <a:r>
              <a:rPr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заказчиками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620662" algn="just" defTabSz="449580">
              <a:lnSpc>
                <a:spcPct val="150000"/>
              </a:lnSpc>
              <a:buSzPct val="100000"/>
              <a:buChar char="-"/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по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ФЗ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№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44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доли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закупок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среди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субъектов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МП и СОНО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не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менее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чем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в 2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раза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по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сравнению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с 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2017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годом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;</a:t>
            </a:r>
            <a:endParaRPr sz="1800" dirty="0">
              <a:solidFill>
                <a:schemeClr val="accent1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  <a:p>
            <a:pPr marL="620662" algn="just" defTabSz="449580">
              <a:lnSpc>
                <a:spcPct val="150000"/>
              </a:lnSpc>
              <a:buSzPct val="100000"/>
              <a:buChar char="-"/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по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ФЗ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№</a:t>
            </a:r>
            <a:r>
              <a:rPr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223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закупок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среди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субъектов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МСП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до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18 %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объема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закупок</a:t>
            </a:r>
            <a:r>
              <a:rPr sz="1800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;</a:t>
            </a:r>
          </a:p>
          <a:p>
            <a:pPr algn="just" defTabSz="449580">
              <a:lnSpc>
                <a:spcPct val="150000"/>
              </a:lnSpc>
              <a:defRPr sz="17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3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)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снижение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к </a:t>
            </a:r>
            <a:r>
              <a:rPr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2020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году</a:t>
            </a:r>
            <a:r>
              <a:rPr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количества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нарушений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органами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власти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и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местного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самоуправления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антимонопольного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законодательства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не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менее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чем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в 2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раза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по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</a:t>
            </a:r>
            <a:r>
              <a:rPr sz="1800" b="1" i="1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сравнению</a:t>
            </a:r>
            <a:r>
              <a:rPr sz="18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с </a:t>
            </a:r>
            <a:r>
              <a:rPr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2017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/>
                <a:cs typeface="Times New Roman"/>
                <a:sym typeface="Times New Roman"/>
              </a:rPr>
              <a:t> годом. </a:t>
            </a:r>
            <a:endParaRPr sz="1800" b="1" i="1" dirty="0">
              <a:solidFill>
                <a:schemeClr val="accent1">
                  <a:lumMod val="50000"/>
                </a:schemeClr>
              </a:solidFill>
              <a:latin typeface="+mn-lt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C:\Users\to66-ermakova\Desktop\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96" y="5529942"/>
            <a:ext cx="1526031" cy="95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9468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260350"/>
            <a:ext cx="8712200" cy="579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BAC93D8-91B2-4AA6-9296-E934A6F19CFF}" type="slidenum">
              <a:rPr lang="ru-RU" sz="1600">
                <a:solidFill>
                  <a:srgbClr val="FFFFFF"/>
                </a:solidFill>
                <a:ea typeface="MS PGothic" pitchFamily="34" charset="-128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600" dirty="0">
              <a:solidFill>
                <a:srgbClr val="FFFFFF"/>
              </a:solidFill>
              <a:ea typeface="MS PGothic" pitchFamily="34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28" y="2844815"/>
            <a:ext cx="1942509" cy="2021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 bwMode="auto">
          <a:xfrm>
            <a:off x="348343" y="874744"/>
            <a:ext cx="8363857" cy="1107996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333399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Полномочия отдела контроля органов власти Свердловского </a:t>
            </a:r>
            <a:r>
              <a:rPr lang="ru-RU" sz="2200" b="1" dirty="0">
                <a:solidFill>
                  <a:srgbClr val="333399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УФАС России в сфере антимонопольного </a:t>
            </a:r>
            <a:r>
              <a:rPr lang="ru-RU" sz="2200" b="1" dirty="0" smtClean="0">
                <a:solidFill>
                  <a:srgbClr val="333399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законодательства и законодательства о рекламе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797682"/>
            <a:ext cx="35283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возбуждение и рассмотрение дел по признакам нарушения антимонопольного законодательства;</a:t>
            </a: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выдача предупреждений и предписаний о прекращении нарушения антимонопольного законодательства;</a:t>
            </a:r>
          </a:p>
          <a:p>
            <a:pPr marL="342900" lvl="0" indent="-342900"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обращение в арбитражный суд с исками о нарушении антимонопольного законодательства;</a:t>
            </a: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участие в рассмотрении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судом дел, связанных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с применением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нарушением антимонопольного законодательства;</a:t>
            </a:r>
          </a:p>
          <a:p>
            <a:pPr marL="342900" indent="-342900">
              <a:buSzPct val="45000"/>
              <a:buFont typeface="Wingdings" pitchFamily="2" charset="2"/>
              <a:buChar char="ü"/>
              <a:defRPr/>
            </a:pPr>
            <a:endParaRPr lang="ru-RU" sz="1200" kern="0" dirty="0" smtClean="0">
              <a:solidFill>
                <a:srgbClr val="3333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ectangle 4"/>
          <p:cNvSpPr txBox="1">
            <a:spLocks/>
          </p:cNvSpPr>
          <p:nvPr/>
        </p:nvSpPr>
        <p:spPr bwMode="auto">
          <a:xfrm>
            <a:off x="5370784" y="1893059"/>
            <a:ext cx="3707904" cy="43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MS PGothic" pitchFamily="34" charset="-128"/>
                <a:cs typeface="MS PGothic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marL="0" indent="0" algn="r">
              <a:spcBef>
                <a:spcPct val="0"/>
              </a:spcBef>
              <a:buSzPct val="45000"/>
              <a:buNone/>
              <a:defRPr/>
            </a:pPr>
            <a:endParaRPr lang="ru-RU" sz="1400" kern="0" dirty="0" smtClean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проведение проверок соблюдения антимонопольного законодательства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рассмотрение жалоб на нарушение процедуры торгов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порядка осуществления процедур, включенных в исчерпывающие перечни процедур в сферах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строительства;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согласование предоставления преференции, изменений концессионных соглашений;</a:t>
            </a:r>
          </a:p>
          <a:p>
            <a:pPr marL="0" indent="0" algn="r">
              <a:spcBef>
                <a:spcPct val="0"/>
              </a:spcBef>
              <a:buSzPct val="45000"/>
              <a:buNone/>
              <a:defRPr/>
            </a:pPr>
            <a:endParaRPr lang="ru-RU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рассмотрение дел по признакам нарушения </a:t>
            </a:r>
            <a:r>
              <a:rPr lang="ru-RU" sz="1400" kern="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законодательства о рекламе;</a:t>
            </a: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дминистративное преследование.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200" kern="0" dirty="0">
              <a:solidFill>
                <a:schemeClr val="accent2">
                  <a:lumMod val="75000"/>
                </a:schemeClr>
              </a:solidFill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solidFill>
                <a:schemeClr val="accent6"/>
              </a:solidFill>
              <a:latin typeface="+mj-lt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400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500" kern="0" dirty="0" smtClean="0">
              <a:ea typeface="ＭＳ Ｐゴシック" pitchFamily="34" charset="-128"/>
              <a:cs typeface="Mangal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800" kern="0" dirty="0" smtClean="0">
              <a:ea typeface="ＭＳ Ｐゴシック" pitchFamily="34" charset="-128"/>
              <a:cs typeface="Mangal" pitchFamily="18" charset="0"/>
            </a:endParaRPr>
          </a:p>
          <a:p>
            <a:pPr algn="r">
              <a:spcBef>
                <a:spcPct val="0"/>
              </a:spcBef>
              <a:buSzPct val="45000"/>
              <a:buFont typeface="Wingdings" pitchFamily="2" charset="2"/>
              <a:buChar char="ü"/>
              <a:defRPr/>
            </a:pPr>
            <a:endParaRPr lang="ru-RU" sz="1800" kern="0" dirty="0">
              <a:ea typeface="ＭＳ Ｐゴシック" pitchFamily="34" charset="-128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7450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6" y="1338175"/>
            <a:ext cx="8871857" cy="1143000"/>
          </a:xfrm>
        </p:spPr>
        <p:txBody>
          <a:bodyPr/>
          <a:lstStyle/>
          <a:p>
            <a:r>
              <a:rPr lang="ru-RU" sz="2000" b="1" i="1" dirty="0"/>
              <a:t>Рост количества выявляемых фактов предоставления субсидий на оплату работ, услуг для обеспечения государственных и муниципальных нужд вместо проведения их закупок в установленном Законом о контрактной системе </a:t>
            </a:r>
            <a:r>
              <a:rPr lang="ru-RU" sz="2000" b="1" i="1" dirty="0" smtClean="0"/>
              <a:t>порядке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056" y="2481175"/>
            <a:ext cx="895894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Субсидия (ст. 78 БК РФ)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- денежные средства, предоставляемые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безвозмездной и безвозвратной основе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в целях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: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1) возмещения недополученных доходов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;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 (или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endParaRPr lang="ru-RU" sz="1800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2) финансового обеспечения (возмещения) затрат в связи с производством (реализацией) товаров, выполнением работ, оказанием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услуг.</a:t>
            </a:r>
          </a:p>
          <a:p>
            <a:pPr algn="just"/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 этом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безвозмездным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признается договор, по которому одна сторона обязуется предоставить что-либо другой стороне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без получения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 нее платы или иного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встречного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предоставления.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Договор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по которому сторона должна получить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плату или иное встречное предоставление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за исполнение своих обязанностей, является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возмездным (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ст. 423 ГК РФ). </a:t>
            </a: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799" y="5810316"/>
            <a:ext cx="759194" cy="7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62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06829" y="1066800"/>
            <a:ext cx="8556171" cy="5238660"/>
          </a:xfrm>
        </p:spPr>
        <p:txBody>
          <a:bodyPr/>
          <a:lstStyle/>
          <a:p>
            <a:pPr algn="just"/>
            <a:r>
              <a:rPr lang="ru-RU" sz="1800" b="1" i="1" dirty="0"/>
              <a:t> В случае если до дня проведения конкурса собственники помещений в многоквартирном доме выбрали способ управления многоквартирным домом или реализовали решение о выборе способа управления этим домом, конкурс не </a:t>
            </a:r>
            <a:r>
              <a:rPr lang="ru-RU" sz="1800" b="1" i="1" dirty="0" smtClean="0"/>
              <a:t>проводится (</a:t>
            </a:r>
            <a:r>
              <a:rPr lang="ru-RU" sz="1800" dirty="0" smtClean="0"/>
              <a:t>п. 39 Порядка</a:t>
            </a:r>
            <a:r>
              <a:rPr lang="ru-RU" sz="1800" b="1" i="1" dirty="0" smtClean="0"/>
              <a:t> </a:t>
            </a:r>
            <a:r>
              <a:rPr lang="ru-RU" sz="1800" dirty="0" smtClean="0"/>
              <a:t>проведения </a:t>
            </a:r>
            <a:r>
              <a:rPr lang="ru-RU" sz="1800" dirty="0"/>
              <a:t>органом местного самоуправления открытого конкурса по отбору управляющей организации для управления многоквартирным </a:t>
            </a:r>
            <a:r>
              <a:rPr lang="ru-RU" sz="1800" dirty="0" smtClean="0"/>
              <a:t>домом, утв. ПП РФ от 06.02.2006 № 75). </a:t>
            </a:r>
            <a:endParaRPr lang="ru-RU" sz="1800" dirty="0" smtClean="0"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8621485" y="6577603"/>
            <a:ext cx="470261" cy="30777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MS PGothic" pitchFamily="34" charset="-128"/>
                <a:cs typeface="MS PGothic" pitchFamily="34" charset="-128"/>
              </a:rPr>
              <a:t>11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2050" name="Picture 2" descr="C:\Users\to66-ermakova\Desktop\grou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378" y="3581400"/>
            <a:ext cx="4939696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0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02772" y="1353458"/>
            <a:ext cx="8372928" cy="4525963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Органы местного самоуправления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вправе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давать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оценку правомерности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проведения  общего  собрания  собственников  помещений  в многоквартирном   доме,   а   также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оценку   юридической   силы   договора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управления  многоквартирным  домом,  поскольку  в  силу  положений ст.  46 Жилищного Кодекса  решение,  принятое  общим  собранием  собственников помещений в многоквартирном  доме,  может  быть  признано  недействительным  только  в судебном порядке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(Определения Верховного суда РФ от 26.01.2018 по делу № А60-55427/2016, от 26.05.2017 по делу №  А60-11384/2016).</a:t>
            </a:r>
          </a:p>
          <a:p>
            <a:pPr algn="just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Позиция поддержана: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Арбитражный суд Уральского округа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делу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А60-33508/2018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(резолютивная часть постановления оглашена 18.03.2019)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B54C75-0B4B-486B-A749-098F7FE4F81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297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98" y="541338"/>
            <a:ext cx="8229600" cy="114300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Типовые нарушения рекламного законодательства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292600" y="1921668"/>
            <a:ext cx="4521200" cy="4525963"/>
          </a:xfrm>
        </p:spPr>
        <p:txBody>
          <a:bodyPr/>
          <a:lstStyle/>
          <a:p>
            <a:r>
              <a:rPr lang="ru-RU" sz="1800" dirty="0"/>
              <a:t>Реклама </a:t>
            </a:r>
            <a:r>
              <a:rPr lang="ru-RU" sz="1800" dirty="0" smtClean="0"/>
              <a:t>консультационных услуг по </a:t>
            </a:r>
            <a:r>
              <a:rPr lang="ru-RU" sz="1800" dirty="0"/>
              <a:t>вопросам </a:t>
            </a:r>
            <a:r>
              <a:rPr lang="ru-RU" sz="1800" dirty="0" smtClean="0"/>
              <a:t>кредитования физических лиц признана ненадлежащей, нарушающей ч. 7 ст. 5, п. 2 ч. 3 ст. 5 и ч. 1, ч. 3 ст. 28 Закона о рекламе, поскольку информация мелким шрифтом об оказании консультационных услуг по </a:t>
            </a:r>
            <a:r>
              <a:rPr lang="ru-RU" sz="1800" dirty="0"/>
              <a:t>вопросам кредитования </a:t>
            </a:r>
            <a:r>
              <a:rPr lang="ru-RU" sz="1800" dirty="0" smtClean="0"/>
              <a:t>опровергает </a:t>
            </a:r>
            <a:r>
              <a:rPr lang="ru-RU" sz="1800" dirty="0"/>
              <a:t>саму </a:t>
            </a:r>
            <a:r>
              <a:rPr lang="ru-RU" sz="1800" dirty="0" smtClean="0"/>
              <a:t>информацию о кредите и условиях его получения,  </a:t>
            </a:r>
            <a:r>
              <a:rPr lang="ru-RU" sz="1800" dirty="0"/>
              <a:t>размещенную в рекламе. </a:t>
            </a:r>
            <a:r>
              <a:rPr lang="ru-RU" sz="1800" dirty="0" smtClean="0"/>
              <a:t> 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2" name="Picture 2" descr="D:\РАБОТА\ТЕКУЩЕЕ\Дело № 41-44 Заявление ЦБ газеты фин услуги\1 Губернский советник (ДЕЛО № 43)\пышма инфо № 21 от 07.06.2018\28U3YVm44z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4871" r="64744" b="80468"/>
          <a:stretch/>
        </p:blipFill>
        <p:spPr bwMode="auto">
          <a:xfrm>
            <a:off x="492626" y="2514600"/>
            <a:ext cx="1983874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7" t="65258" r="30000" b="6297"/>
          <a:stretch/>
        </p:blipFill>
        <p:spPr bwMode="auto">
          <a:xfrm>
            <a:off x="2476500" y="3022600"/>
            <a:ext cx="158220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4" y="3968750"/>
            <a:ext cx="1946176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26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495"/>
            <a:ext cx="8229600" cy="114300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Типовые нарушения рекламного законодательства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6400" y="1892300"/>
            <a:ext cx="5148943" cy="3987800"/>
          </a:xfrm>
        </p:spPr>
        <p:txBody>
          <a:bodyPr/>
          <a:lstStyle/>
          <a:p>
            <a:endParaRPr lang="ru-RU" sz="1800" dirty="0" smtClean="0"/>
          </a:p>
          <a:p>
            <a:pPr lvl="0"/>
            <a:r>
              <a:rPr lang="ru-RU" sz="1800" dirty="0" smtClean="0"/>
              <a:t>Реклама музыкально-познавательного фестиваля «СМС Слова и музыка свободы», распространенная в период с 15.10.2018 по 24.11.2018 на 92 рекламных конструкциях на территории г. Екатеринбурга, признана ненадлежащей, нарушающей требования ч.6 ст.5 Закона о рекламе, поскольку реклама содержит бранное слово на тельняшке актера, фотография с участием которого размещена в рекламе.</a:t>
            </a:r>
            <a:endParaRPr lang="ru-RU" sz="1800" dirty="0"/>
          </a:p>
          <a:p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22042"/>
          <a:stretch>
            <a:fillRect/>
          </a:stretch>
        </p:blipFill>
        <p:spPr bwMode="auto">
          <a:xfrm>
            <a:off x="5930899" y="4511482"/>
            <a:ext cx="2463801" cy="186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l="4333" t="14074" r="26833" b="4296"/>
          <a:stretch>
            <a:fillRect/>
          </a:stretch>
        </p:blipFill>
        <p:spPr bwMode="auto">
          <a:xfrm>
            <a:off x="5524500" y="2157632"/>
            <a:ext cx="3390900" cy="226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182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637495"/>
            <a:ext cx="8229600" cy="114300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Типовые нарушения рекламного законодательства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4300" y="1562100"/>
            <a:ext cx="5232400" cy="4864100"/>
          </a:xfrm>
        </p:spPr>
        <p:txBody>
          <a:bodyPr/>
          <a:lstStyle/>
          <a:p>
            <a:r>
              <a:rPr lang="ru-RU" sz="1700" dirty="0" smtClean="0"/>
              <a:t>Возбуждено </a:t>
            </a:r>
            <a:r>
              <a:rPr lang="ru-RU" sz="1700" dirty="0"/>
              <a:t>дело по факту распространения рекламы </a:t>
            </a:r>
            <a:r>
              <a:rPr lang="ru-RU" sz="1700" dirty="0" smtClean="0"/>
              <a:t>со словосочетанием </a:t>
            </a:r>
            <a:r>
              <a:rPr lang="ru-RU" sz="1700" b="1" dirty="0" smtClean="0"/>
              <a:t>«</a:t>
            </a:r>
            <a:r>
              <a:rPr lang="ru-RU" sz="1700" b="1" i="1" dirty="0" smtClean="0"/>
              <a:t>ВСЕ </a:t>
            </a:r>
            <a:r>
              <a:rPr lang="ru-RU" sz="1700" b="1" i="1" dirty="0"/>
              <a:t>БУДЕТ ОХРЮНИТЕЛЬНО</a:t>
            </a:r>
            <a:r>
              <a:rPr lang="ru-RU" sz="1700" b="1" dirty="0" smtClean="0"/>
              <a:t>»</a:t>
            </a:r>
            <a:r>
              <a:rPr lang="ru-RU" sz="1700" dirty="0" smtClean="0"/>
              <a:t> с </a:t>
            </a:r>
            <a:r>
              <a:rPr lang="ru-RU" sz="1700" dirty="0"/>
              <a:t>признаками нарушения ч. </a:t>
            </a:r>
            <a:r>
              <a:rPr lang="ru-RU" sz="1700" dirty="0" smtClean="0"/>
              <a:t>6 и ч. 11 </a:t>
            </a:r>
            <a:r>
              <a:rPr lang="ru-RU" sz="1700" dirty="0"/>
              <a:t>ст. 5 Закона о </a:t>
            </a:r>
            <a:r>
              <a:rPr lang="ru-RU" sz="1700" dirty="0" smtClean="0"/>
              <a:t>рекламе, поскольку в рекламе используется слово, созвучное бранному, а также такое слово отсутствует в русском языке.</a:t>
            </a:r>
          </a:p>
          <a:p>
            <a:endParaRPr lang="ru-RU" sz="1700" dirty="0" smtClean="0"/>
          </a:p>
          <a:p>
            <a:r>
              <a:rPr lang="ru-RU" sz="1700" dirty="0" smtClean="0"/>
              <a:t>Возбуждено дело </a:t>
            </a:r>
            <a:r>
              <a:rPr lang="ru-RU" sz="1700" dirty="0"/>
              <a:t>по факту распространения рекламы с признаками нарушения ч. 6 ст. 5 Закона о рекламе, поскольку </a:t>
            </a:r>
            <a:r>
              <a:rPr lang="ru-RU" sz="1700" dirty="0" smtClean="0"/>
              <a:t>слово </a:t>
            </a:r>
            <a:r>
              <a:rPr lang="ru-RU" sz="1700" dirty="0"/>
              <a:t>«похудеть</a:t>
            </a:r>
            <a:r>
              <a:rPr lang="ru-RU" sz="1700" dirty="0" smtClean="0"/>
              <a:t>» изображено таким образом, что оно воспринимается в качестве бранного слова (в словосочетании </a:t>
            </a:r>
            <a:r>
              <a:rPr lang="ru-RU" sz="1700" dirty="0"/>
              <a:t>«</a:t>
            </a:r>
            <a:r>
              <a:rPr lang="ru-RU" sz="1700" b="1" dirty="0"/>
              <a:t>ХОЧЕШЬ</a:t>
            </a:r>
            <a:r>
              <a:rPr lang="ru-RU" sz="1700" dirty="0"/>
              <a:t> П</a:t>
            </a:r>
            <a:r>
              <a:rPr lang="ru-RU" sz="1700" b="1" dirty="0"/>
              <a:t>ОХУ</a:t>
            </a:r>
            <a:r>
              <a:rPr lang="ru-RU" sz="1700" dirty="0"/>
              <a:t>Д</a:t>
            </a:r>
            <a:r>
              <a:rPr lang="ru-RU" sz="1700" b="1" dirty="0"/>
              <a:t>ЕТЬ?</a:t>
            </a:r>
            <a:r>
              <a:rPr lang="ru-RU" sz="1700" dirty="0"/>
              <a:t>» все буквы изображены белым шрифтом, кроме букв «П» и «Д», которые изображены в виде белого контура данных букв).</a:t>
            </a:r>
          </a:p>
          <a:p>
            <a:pPr lvl="0"/>
            <a:endParaRPr lang="ru-RU" sz="1800" dirty="0"/>
          </a:p>
          <a:p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0656A6-E35D-4415-8839-4F094734BB7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5" name="Picture 2" descr="D:\РАБОТА\ТЕКУЩЕЕ\дело № 2 все будет ОХРЮНИТЕЛЬНО Атомстройкомплекс\фотки\EXGW11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3" t="4813" r="21355" b="36482"/>
          <a:stretch/>
        </p:blipFill>
        <p:spPr bwMode="auto">
          <a:xfrm>
            <a:off x="5346700" y="1562100"/>
            <a:ext cx="36449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РАБОТА\ТЕКУЩЕЕ\Дело № 53 ХОЧЕШЬ пОХУдЕТЬ\img_20181002_192618 - копия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0" b="23386"/>
          <a:stretch/>
        </p:blipFill>
        <p:spPr bwMode="auto">
          <a:xfrm>
            <a:off x="5346700" y="3735387"/>
            <a:ext cx="3644900" cy="266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921060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 cmpd="sng">
          <a:noFill/>
          <a:miter lim="800000"/>
          <a:headEnd/>
          <a:tailEnd/>
        </a:ln>
        <a:scene3d>
          <a:camera prst="perspectiveFront"/>
          <a:lightRig rig="threePt" dir="t"/>
        </a:scene3d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kern="0" cap="none" spc="0" normalizeH="0" baseline="0" noProof="0" dirty="0">
            <a:ln>
              <a:noFill/>
            </a:ln>
            <a:solidFill>
              <a:srgbClr val="0000FF"/>
            </a:solidFill>
            <a:effectLst/>
            <a:uLnTx/>
            <a:uFillTx/>
            <a:latin typeface="+mj-lt"/>
            <a:ea typeface="MS PGothic" pitchFamily="34" charset="-128"/>
            <a:cs typeface="MS PGothic" pitchFamily="34" charset="-128"/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27305</TotalTime>
  <Words>766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Презентация PowerPoint</vt:lpstr>
      <vt:lpstr>Три ключевых показателя Национального плана</vt:lpstr>
      <vt:lpstr>Презентация PowerPoint</vt:lpstr>
      <vt:lpstr>Рост количества выявляемых фактов предоставления субсидий на оплату работ, услуг для обеспечения государственных и муниципальных нужд вместо проведения их закупок в установленном Законом о контрактной системе порядке </vt:lpstr>
      <vt:lpstr>Презентация PowerPoint</vt:lpstr>
      <vt:lpstr>Презентация PowerPoint</vt:lpstr>
      <vt:lpstr>Типовые нарушения рекламного законодательства</vt:lpstr>
      <vt:lpstr>Типовые нарушения рекламного законодательства</vt:lpstr>
      <vt:lpstr>Типовые нарушения рекламного законодательства</vt:lpstr>
      <vt:lpstr>Презентация PowerPoint</vt:lpstr>
    </vt:vector>
  </TitlesOfParts>
  <Manager>Шалабодов Д.В.</Manager>
  <Company>Свердловское УФАС России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Жабокрик Игорь  Леонидович</dc:creator>
  <cp:lastModifiedBy>Екатерина Вячеславовна Ермакова</cp:lastModifiedBy>
  <cp:revision>240</cp:revision>
  <cp:lastPrinted>2019-03-19T04:37:11Z</cp:lastPrinted>
  <dcterms:created xsi:type="dcterms:W3CDTF">2011-08-24T07:02:51Z</dcterms:created>
  <dcterms:modified xsi:type="dcterms:W3CDTF">2019-03-19T04:49:36Z</dcterms:modified>
  <cp:version>1</cp:version>
</cp:coreProperties>
</file>