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8"/>
  </p:notesMasterIdLst>
  <p:sldIdLst>
    <p:sldId id="645" r:id="rId2"/>
    <p:sldId id="788" r:id="rId3"/>
    <p:sldId id="794" r:id="rId4"/>
    <p:sldId id="802" r:id="rId5"/>
    <p:sldId id="795" r:id="rId6"/>
    <p:sldId id="796" r:id="rId7"/>
    <p:sldId id="797" r:id="rId8"/>
    <p:sldId id="798" r:id="rId9"/>
    <p:sldId id="799" r:id="rId10"/>
    <p:sldId id="804" r:id="rId11"/>
    <p:sldId id="806" r:id="rId12"/>
    <p:sldId id="800" r:id="rId13"/>
    <p:sldId id="789" r:id="rId14"/>
    <p:sldId id="801" r:id="rId15"/>
    <p:sldId id="805" r:id="rId16"/>
    <p:sldId id="770" r:id="rId17"/>
  </p:sldIdLst>
  <p:sldSz cx="9144000" cy="5143500" type="screen16x9"/>
  <p:notesSz cx="6808788" cy="99409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FFFF99"/>
    <a:srgbClr val="FFCCCC"/>
    <a:srgbClr val="CC0000"/>
    <a:srgbClr val="CCECFF"/>
    <a:srgbClr val="3366CC"/>
    <a:srgbClr val="33CCCC"/>
    <a:srgbClr val="003399"/>
    <a:srgbClr val="0033CC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377" autoAdjust="0"/>
  </p:normalViewPr>
  <p:slideViewPr>
    <p:cSldViewPr>
      <p:cViewPr>
        <p:scale>
          <a:sx n="96" d="100"/>
          <a:sy n="96" d="100"/>
        </p:scale>
        <p:origin x="-1020" y="-1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458" cy="49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5" rIns="93392" bIns="46695" numCol="1" anchor="t" anchorCtr="0" compatLnSpc="1">
            <a:prstTxWarp prst="textNoShape">
              <a:avLst/>
            </a:prstTxWarp>
          </a:bodyPr>
          <a:lstStyle>
            <a:lvl1pPr defTabSz="934049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726" y="0"/>
            <a:ext cx="2949458" cy="49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5" rIns="93392" bIns="46695" numCol="1" anchor="t" anchorCtr="0" compatLnSpc="1">
            <a:prstTxWarp prst="textNoShape">
              <a:avLst/>
            </a:prstTxWarp>
          </a:bodyPr>
          <a:lstStyle>
            <a:lvl1pPr algn="r" defTabSz="934049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7713"/>
            <a:ext cx="662146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99" y="4721821"/>
            <a:ext cx="5447993" cy="447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5" rIns="93392" bIns="46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2041"/>
            <a:ext cx="2949458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5" rIns="93392" bIns="46695" numCol="1" anchor="b" anchorCtr="0" compatLnSpc="1">
            <a:prstTxWarp prst="textNoShape">
              <a:avLst/>
            </a:prstTxWarp>
          </a:bodyPr>
          <a:lstStyle>
            <a:lvl1pPr defTabSz="934049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726" y="9442041"/>
            <a:ext cx="2949458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5" rIns="93392" bIns="46695" numCol="1" anchor="b" anchorCtr="0" compatLnSpc="1">
            <a:prstTxWarp prst="textNoShape">
              <a:avLst/>
            </a:prstTxWarp>
          </a:bodyPr>
          <a:lstStyle>
            <a:lvl1pPr algn="r" defTabSz="931727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503D825-286A-43BA-8325-B9AC7C784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123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7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68478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968478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4935141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22C39A3-C713-4A8D-B05F-6EA333364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142844" y="1285866"/>
            <a:ext cx="885831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900" b="1" dirty="0" smtClean="0">
              <a:latin typeface="+mn-lt"/>
            </a:endParaRPr>
          </a:p>
          <a:p>
            <a:pPr algn="ctr"/>
            <a:endParaRPr lang="ru-RU" sz="2000" b="1" dirty="0" smtClean="0">
              <a:latin typeface="+mn-lt"/>
            </a:endParaRPr>
          </a:p>
          <a:p>
            <a:pPr algn="ctr"/>
            <a:r>
              <a:rPr lang="ru-RU" sz="2200" b="1" dirty="0" smtClean="0">
                <a:latin typeface="+mn-lt"/>
              </a:rPr>
              <a:t>Результаты правоприменительной практики </a:t>
            </a:r>
          </a:p>
          <a:p>
            <a:pPr algn="ctr"/>
            <a:r>
              <a:rPr lang="ru-RU" sz="2200" b="1" dirty="0" smtClean="0">
                <a:latin typeface="+mn-lt"/>
              </a:rPr>
              <a:t>Свердловского УФАС России.</a:t>
            </a:r>
          </a:p>
          <a:p>
            <a:pPr algn="ctr"/>
            <a:r>
              <a:rPr lang="ru-RU" sz="2200" b="1" dirty="0" smtClean="0">
                <a:latin typeface="+mn-lt"/>
              </a:rPr>
              <a:t>Контроль за деятельностью хозяйствующих субъектов, занимающих доминирующее положение.</a:t>
            </a:r>
          </a:p>
          <a:p>
            <a:pPr algn="r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ru-RU" b="1" dirty="0" smtClean="0"/>
              <a:t>Воробьева Екатерина –</a:t>
            </a:r>
          </a:p>
          <a:p>
            <a:pPr algn="r"/>
            <a:r>
              <a:rPr lang="ru-RU" b="1" dirty="0" smtClean="0"/>
              <a:t>заместитель руководителя управления –</a:t>
            </a:r>
          </a:p>
          <a:p>
            <a:pPr algn="r"/>
            <a:r>
              <a:rPr lang="ru-RU" b="1" dirty="0" smtClean="0"/>
              <a:t> начальник отдела ограничения </a:t>
            </a:r>
          </a:p>
          <a:p>
            <a:pPr algn="r"/>
            <a:r>
              <a:rPr lang="ru-RU" b="1" dirty="0" smtClean="0"/>
              <a:t>монополистической деятельности </a:t>
            </a:r>
          </a:p>
          <a:p>
            <a:pPr algn="r"/>
            <a:r>
              <a:rPr lang="ru-RU" b="1" dirty="0" smtClean="0"/>
              <a:t>Свердловского УФАС России</a:t>
            </a:r>
          </a:p>
          <a:p>
            <a:pPr algn="ctr"/>
            <a:endParaRPr lang="ru-RU" altLang="ru-RU" b="1" dirty="0" smtClean="0">
              <a:latin typeface="+mn-lt"/>
            </a:endParaRPr>
          </a:p>
          <a:p>
            <a:pPr algn="ctr"/>
            <a:r>
              <a:rPr lang="ru-RU" altLang="ru-RU" b="1" dirty="0" smtClean="0">
                <a:latin typeface="+mn-lt"/>
              </a:rPr>
              <a:t>Екатеринбург, 19.03.2019</a:t>
            </a:r>
            <a:endParaRPr lang="ru-RU" altLang="ru-RU" b="1" dirty="0">
              <a:latin typeface="+mn-lt"/>
            </a:endParaRPr>
          </a:p>
          <a:p>
            <a:endParaRPr lang="ru-RU" altLang="ru-RU" sz="1600" b="1" dirty="0"/>
          </a:p>
          <a:p>
            <a:endParaRPr lang="ru-RU" altLang="ru-RU" sz="33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altLang="ru-RU" sz="33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algn="r">
              <a:spcAft>
                <a:spcPts val="0"/>
              </a:spcAft>
            </a:pPr>
            <a:endParaRPr lang="ru-RU" altLang="ru-RU" sz="2000" b="1" dirty="0">
              <a:solidFill>
                <a:srgbClr val="008080"/>
              </a:solidFill>
              <a:latin typeface="Arial" pitchFamily="34" charset="0"/>
            </a:endParaRPr>
          </a:p>
          <a:p>
            <a:endParaRPr lang="ru-RU" altLang="ru-RU" sz="3000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714362"/>
            <a:ext cx="8893652" cy="4286280"/>
          </a:xfrm>
        </p:spPr>
        <p:txBody>
          <a:bodyPr/>
          <a:lstStyle/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200" dirty="0" smtClean="0"/>
          </a:p>
          <a:p>
            <a:pPr marL="0" indent="457200">
              <a:spcBef>
                <a:spcPts val="0"/>
              </a:spcBef>
              <a:buNone/>
            </a:pPr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900" b="1" dirty="0" smtClean="0">
                <a:latin typeface="+mj-lt"/>
              </a:rPr>
              <a:t>Статистика нарушений порядка подключения к электросетям</a:t>
            </a:r>
            <a:endParaRPr lang="ru-RU" sz="19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071549"/>
          <a:ext cx="8643998" cy="3000398"/>
        </p:xfrm>
        <a:graphic>
          <a:graphicData uri="http://schemas.openxmlformats.org/drawingml/2006/table">
            <a:tbl>
              <a:tblPr/>
              <a:tblGrid>
                <a:gridCol w="1265084"/>
                <a:gridCol w="1645412"/>
                <a:gridCol w="1773082"/>
                <a:gridCol w="1938248"/>
                <a:gridCol w="2022172"/>
              </a:tblGrid>
              <a:tr h="1610838"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Период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Количество рассмотренных дел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Количество внесенных представлений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Сумма назначенного штрафа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Сумма уплаченного штрафа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694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1 050 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610 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694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2018 год</a:t>
                      </a: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3 850 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750 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14362"/>
            <a:ext cx="9144000" cy="4233652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Заявитель обратился в АО «ЕЭСК» с заявкой на технологическое присоединение.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В ответ на заявку заявителем получен проект договора и технические условия как неотъемлемое приложение к данному договору.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В связи с несогласием с представленным АО «ЕЭСК» проектом договора заявителем был направлен мотивированный отказ в его подписании с требованием привести проект договора и прилагаемые к нему технические условия в соответствие с Правилами № 861.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В ответ на мотивированный отказ в подписании проекта договора, сетевая организация вручила заявителю письмо, из которого следует, что отказ от подписания проекта договора не является мотивированным, технические условия и проект договора соответствуют Правилам № 861, оснований для удовлетворения требования о приведении проекта договора и технических условий в соответствие с Правилами № 861 не усматривается.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При этом новую редакцию проекта договора для подписания, а также технические условия как неотъемлемое приложение к договору АО «ЕЭСК» заявителю не представило.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Суд первой инстанции поддержал позицию Управления (А60-45066/2018)</a:t>
            </a:r>
          </a:p>
          <a:p>
            <a:pPr marL="0" indent="457200" algn="just">
              <a:spcBef>
                <a:spcPts val="0"/>
              </a:spcBef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0" indent="457200">
              <a:spcBef>
                <a:spcPts val="0"/>
              </a:spcBef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457200">
              <a:spcBef>
                <a:spcPts val="0"/>
              </a:spcBef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457200">
              <a:spcBef>
                <a:spcPts val="0"/>
              </a:spcBef>
              <a:buNone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latin typeface="+mj-lt"/>
              </a:rPr>
              <a:t>Пример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Статистика нарушений порядка раскрытия информации </a:t>
            </a:r>
            <a:br>
              <a:rPr lang="ru-RU" sz="20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сетевыми организациями</a:t>
            </a:r>
            <a:endParaRPr lang="ru-RU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857238"/>
            <a:ext cx="8543956" cy="942971"/>
          </a:xfrm>
        </p:spPr>
        <p:txBody>
          <a:bodyPr/>
          <a:lstStyle/>
          <a:p>
            <a:pPr marL="0" indent="357188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За нарушение Стандартов раскрытия информации предусмотрена административная ответственность юридических лиц, должностных лиц, установленная ст. 9.15 </a:t>
            </a:r>
            <a:r>
              <a:rPr lang="ru-RU" sz="1800" dirty="0" err="1" smtClean="0">
                <a:solidFill>
                  <a:schemeClr val="tx1"/>
                </a:solidFill>
              </a:rPr>
              <a:t>КоАП</a:t>
            </a:r>
            <a:r>
              <a:rPr lang="ru-RU" sz="1800" dirty="0" smtClean="0">
                <a:solidFill>
                  <a:schemeClr val="tx1"/>
                </a:solidFill>
              </a:rPr>
              <a:t> РФ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2285998"/>
          <a:ext cx="8786874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3143272"/>
                <a:gridCol w="442915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Возбуждено дел об административных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правонарушениях по ст. 9.15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КоАП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РФ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Внесено представлений об устранении причин и условий, способствовавших совершению административного правонарушения по ст. 9.15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КоАП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РФ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2018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714362"/>
            <a:ext cx="8893652" cy="4286280"/>
          </a:xfrm>
        </p:spPr>
        <p:txBody>
          <a:bodyPr/>
          <a:lstStyle/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200" dirty="0" smtClean="0"/>
          </a:p>
          <a:p>
            <a:pPr marL="0" indent="457200">
              <a:spcBef>
                <a:spcPts val="0"/>
              </a:spcBef>
              <a:buNone/>
            </a:pPr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latin typeface="+mj-lt"/>
              </a:rPr>
              <a:t>Типичные нарушения стандартов раскрытия информации</a:t>
            </a:r>
            <a:endParaRPr lang="ru-RU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571487"/>
          <a:ext cx="9144000" cy="452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428759">
                <a:tc>
                  <a:txBody>
                    <a:bodyPr/>
                    <a:lstStyle/>
                    <a:p>
                      <a:pPr lvl="0" algn="just"/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Нераскрытие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(раскрытие не в полном объеме) сведений, предусмотренных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пп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«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п. 11 Стандартов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типовые формы договоров об осуществлении технологического присоединения </a:t>
                      </a:r>
                      <a:r>
                        <a:rPr lang="ru-RU" sz="15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энергопринимающих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устройств, максимальная мощность которых составляет свыше 670 кВт, временного технологического присоединения, типовые формы договоров об оказании услуг по передаче электрической энергии (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2017 году выявлено 16 нарушений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25% от всех нарушений, в 2018 году – 10 нарушений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12%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ru-RU" sz="15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5883">
                <a:tc>
                  <a:txBody>
                    <a:bodyPr/>
                    <a:lstStyle/>
                    <a:p>
                      <a:pPr algn="just"/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Нераскрытие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сведений, предусмотренных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пп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«л» п. 11 Стандартов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 качестве обслуживания потребителей услуг сетевой организации за предшествующий год с нарушением установленного срока и утвержденной формы, в случае же соблюдения срока форма раскрытия информации не соблюдается (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2017 году выявлено 15 нарушение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23% от всех нарушений, в 2018 году - 16 нарушений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19%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4913">
                <a:tc>
                  <a:txBody>
                    <a:bodyPr/>
                    <a:lstStyle/>
                    <a:p>
                      <a:pPr algn="just"/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Нераскрытие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(раскрытие с нарушением срока) сведений, предусмотренных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абз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4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пп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«б» п. 11 Стандартов: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 объеме переданной электроэнергии по договорам об оказании услуг по передаче электроэнергии потребителям сетевой организации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2017 году выявлено 2 нарушения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3% от всех нарушений, в 2018 году выявлено 7 нарушения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8%)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4830">
                <a:tc>
                  <a:txBody>
                    <a:bodyPr/>
                    <a:lstStyle/>
                    <a:p>
                      <a:pPr algn="just"/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Нераскрытие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(раскрытие с нарушением срока) сведений, предусмотренных  </a:t>
                      </a: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абз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 </a:t>
                      </a:r>
                      <a:r>
                        <a:rPr lang="ru-RU" sz="15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пп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«б» п. 11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 перечне мероприятий по снижению размеров потерь в сетях (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2017 году выявлено 4 нарушения  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6% от всех нарушений, в 2018 года – 7 нарушений 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8%)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3694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Пример нарушения Закона о торговле</a:t>
            </a:r>
            <a:endParaRPr lang="ru-RU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27534"/>
            <a:ext cx="9144000" cy="3816424"/>
          </a:xfrm>
        </p:spPr>
        <p:txBody>
          <a:bodyPr/>
          <a:lstStyle/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По результатам проведения внеплановой документарной проверки были установлены признаки нарушения п. 4 ч. 13 ст. 9 Закона о торговле, выразившегося в возмещении расходов, не связанных с исполнением договора поставки продовольственных товаров, путем включения в договор поставки с контрагентом условий о возмещении поставщиком расходов и штрафных санкций, в случае если на поставленный поставщиком и реализуемый покупателем товар в течение его срока годности и при соблюдении покупателем условий хранения был наложен штраф государственными контролирующими органами и (или) товар был снят с реализации.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Управлением было установлено наличие события административного правонарушения по ч. 7 ст. 14.42 </a:t>
            </a:r>
            <a:r>
              <a:rPr lang="ru-RU" sz="1600" dirty="0" err="1" smtClean="0">
                <a:solidFill>
                  <a:schemeClr val="tx1"/>
                </a:solidFill>
              </a:rPr>
              <a:t>КоАП</a:t>
            </a:r>
            <a:r>
              <a:rPr lang="ru-RU" sz="1600" dirty="0" smtClean="0">
                <a:solidFill>
                  <a:schemeClr val="tx1"/>
                </a:solidFill>
              </a:rPr>
              <a:t> РФ и вынесено в отношении ООО «ЛЕВ» (ТС «Кировский») постановление о назначении административного наказания в виде административного штрафа в размере одного миллиона рублей.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Законность постановления проверена судами трех инстанций (№ А60-39029/2018).</a:t>
            </a:r>
          </a:p>
          <a:p>
            <a:pPr marL="0" indent="357188" algn="just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Штраф уплачен  в полном объеме.</a:t>
            </a:r>
          </a:p>
          <a:p>
            <a:pPr marL="0" indent="357188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3694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Торговые сети, доли которых в 2017 г. превысили 25 %</a:t>
            </a:r>
            <a:endParaRPr lang="ru-RU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27584" y="699542"/>
          <a:ext cx="3857787" cy="4196523"/>
        </p:xfrm>
        <a:graphic>
          <a:graphicData uri="http://schemas.openxmlformats.org/drawingml/2006/table">
            <a:tbl>
              <a:tblPr/>
              <a:tblGrid>
                <a:gridCol w="1408356"/>
                <a:gridCol w="1041075"/>
                <a:gridCol w="1408356"/>
              </a:tblGrid>
              <a:tr h="221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Calibri"/>
                          <a:cs typeface="Times New Roman"/>
                        </a:rPr>
                        <a:t>Обозначение торговой сети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Наименование юридического лица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Муниципальный район, городской округ Свердловской области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rowSpan="1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ТС «Монетка»,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ТС «Райт»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ООО «</a:t>
                      </a:r>
                      <a:r>
                        <a:rPr lang="ru-RU" sz="800" dirty="0" err="1">
                          <a:latin typeface="Times New Roman"/>
                          <a:ea typeface="Calibri"/>
                          <a:cs typeface="Times New Roman"/>
                        </a:rPr>
                        <a:t>Элемент-Трейд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», ООО «</a:t>
                      </a:r>
                      <a:r>
                        <a:rPr lang="ru-RU" sz="800" dirty="0" err="1">
                          <a:latin typeface="Times New Roman"/>
                          <a:ea typeface="Calibri"/>
                          <a:cs typeface="Times New Roman"/>
                        </a:rPr>
                        <a:t>Фокус-Ритейл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1) Городской округ Заречный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2) Муниципальное образование город Алапаевск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3) Березовский городской округ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4) Городской округ Верхний Тагил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5) Городской округ Красноуфимск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6) Городской округ Староуткинск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7) Городской округ Нижняя Салда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8) Городской округ ЗАТО Свободный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9) Полевской городской округ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10) Бисертский городской округ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11) Городской округ Верхнее Дуброво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12) Артемовский городской округ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13) Ачитский городской округ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14) Белоярский городской округ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15) Городской округ Богданович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16) Верхнесалдинский городской округ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17) Городской округ Верхотурский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18) Шалинский городской округ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19) Городской округ Верх-Нейвинский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ТС «Верный»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ООО «Союз Святого Иоанна Воина»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Городской округ Верхнее Дуброво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ТС «Пятерочка»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АО «Агроторг»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1) Городской округ Верхнее Дуброво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2) Городской округ Верх-Нейвинский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3) Полевской городской округ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4) Нижнесергинский муниципальный район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5)  Белоярский городской округ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6) Пышминский городской округ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7)  Шалинский городской округ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8) Городской округ Дегтярск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ТС «Магнит»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АО «</a:t>
                      </a:r>
                      <a:r>
                        <a:rPr lang="ru-RU" sz="800" dirty="0" err="1">
                          <a:latin typeface="Times New Roman"/>
                          <a:ea typeface="Calibri"/>
                          <a:cs typeface="Times New Roman"/>
                        </a:rPr>
                        <a:t>Тандер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1) Волчанский городской округ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2) Городской округ Пелым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3) Городской округ Верх-Нейвинский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4) Муниципальное образование «поселок Уральский»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Calibri"/>
                          <a:cs typeface="Times New Roman"/>
                        </a:rPr>
                        <a:t>5) </a:t>
                      </a:r>
                      <a:r>
                        <a:rPr lang="ru-RU" sz="600" dirty="0" err="1">
                          <a:latin typeface="Times New Roman"/>
                          <a:ea typeface="Calibri"/>
                          <a:cs typeface="Times New Roman"/>
                        </a:rPr>
                        <a:t>Ивдельский</a:t>
                      </a:r>
                      <a:r>
                        <a:rPr lang="ru-RU" sz="600" dirty="0">
                          <a:latin typeface="Times New Roman"/>
                          <a:ea typeface="Calibri"/>
                          <a:cs typeface="Times New Roman"/>
                        </a:rPr>
                        <a:t> городской округ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60" marR="36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6056" y="699542"/>
            <a:ext cx="367240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Информация размещена на сайте Управления</a:t>
            </a:r>
          </a:p>
          <a:p>
            <a:r>
              <a:rPr lang="en-US" dirty="0" smtClean="0"/>
              <a:t>https://sverdlovsk.fas.gov.ru/news/10317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соответствии с Постановлением Правительства РФ от 04.05.2010 № 305</a:t>
            </a:r>
          </a:p>
          <a:p>
            <a:r>
              <a:rPr lang="ru-RU" dirty="0" smtClean="0"/>
              <a:t>информация об объемах реализации продовольственных товаров размещается ежегодно, до 1 мая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714362"/>
            <a:ext cx="8715436" cy="4143404"/>
          </a:xfrm>
        </p:spPr>
        <p:txBody>
          <a:bodyPr/>
          <a:lstStyle/>
          <a:p>
            <a:pPr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	</a:t>
            </a:r>
          </a:p>
          <a:p>
            <a:pPr algn="ctr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СПАСИБО ЗА ВНИМАНИЕ!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www.sverdlovsk.fas.gov.ru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2894"/>
            <a:ext cx="9144000" cy="500066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Статистика выданных предупреждений</a:t>
            </a:r>
            <a:endParaRPr lang="ru-RU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43558"/>
            <a:ext cx="857256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ctr"/>
            <a:r>
              <a:rPr lang="ru-RU" sz="1800" dirty="0" smtClean="0">
                <a:latin typeface="+mn-lt"/>
              </a:rPr>
              <a:t> </a:t>
            </a:r>
            <a:r>
              <a:rPr lang="ru-RU" sz="1700" dirty="0" smtClean="0">
                <a:latin typeface="+mn-lt"/>
              </a:rPr>
              <a:t>Предупреждение о прекращении действий (бездействия), которые содержат признаки нарушения антимонопольного законодательства выдается в порядке     ст. 39.1 хозяйствующему субъекту, занимающему доминирующее положение         в случае выявления признаков нарушения </a:t>
            </a:r>
          </a:p>
          <a:p>
            <a:pPr indent="357188" algn="ctr"/>
            <a:r>
              <a:rPr lang="ru-RU" sz="1700" dirty="0" err="1" smtClean="0">
                <a:latin typeface="+mn-lt"/>
              </a:rPr>
              <a:t>пп</a:t>
            </a:r>
            <a:r>
              <a:rPr lang="ru-RU" sz="1700" dirty="0" smtClean="0">
                <a:latin typeface="+mn-lt"/>
              </a:rPr>
              <a:t>. 3, 5, 6 и 8 ч. 1 ст. 10 Закона о защите конкуренции</a:t>
            </a:r>
            <a:endParaRPr lang="ru-RU" sz="1700" dirty="0"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2643758"/>
          <a:ext cx="857256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  <a:gridCol w="285752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Выдано предупреждений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Исполнено предупреждений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 (32 %)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21 (31 %)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36550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Пример выданного предупреждения</a:t>
            </a:r>
            <a:endParaRPr lang="ru-RU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85782"/>
            <a:ext cx="9144000" cy="4357718"/>
          </a:xfrm>
        </p:spPr>
        <p:txBody>
          <a:bodyPr/>
          <a:lstStyle/>
          <a:p>
            <a:pPr marL="0" indent="357188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В Управление поступили заявления от управляющих компаний г.Екатеринбурга о необоснованном повышении в 3 раза АО «</a:t>
            </a:r>
            <a:r>
              <a:rPr lang="ru-RU" sz="1400" dirty="0" err="1" smtClean="0">
                <a:solidFill>
                  <a:schemeClr val="tx1"/>
                </a:solidFill>
              </a:rPr>
              <a:t>Екатеринбурггаз</a:t>
            </a:r>
            <a:r>
              <a:rPr lang="ru-RU" sz="1400" dirty="0" smtClean="0">
                <a:solidFill>
                  <a:schemeClr val="tx1"/>
                </a:solidFill>
              </a:rPr>
              <a:t>» стоимости обслуживания внутридомового газового оборудования в многоквартирных домах (далее - ВДГО)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Причина повышения стоимости АО «</a:t>
            </a:r>
            <a:r>
              <a:rPr lang="ru-RU" sz="1400" dirty="0" err="1" smtClean="0">
                <a:solidFill>
                  <a:schemeClr val="tx1"/>
                </a:solidFill>
              </a:rPr>
              <a:t>Екатеринбурггаз</a:t>
            </a:r>
            <a:r>
              <a:rPr lang="ru-RU" sz="1400" dirty="0" smtClean="0">
                <a:solidFill>
                  <a:schemeClr val="tx1"/>
                </a:solidFill>
              </a:rPr>
              <a:t>» - изменение периодичности осуществления технического обслуживания газового оборудования с 1 раза в 3 года на ежегодное (Постановление Правительства РФ от 14.05.2013 № 410)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АО «Екатеринбурггаз» выдано предупреждение о прекращении действий (бездействия), которые содержат признаки нарушения п. 3 ч. 1 ст. 10 Закона о защите конкуренции, выразившегося в повышении в 3 раза стоимости услуг ВДГО путем принятия всех зависящих от АО «Екатеринбурггаз» мер по: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1. изменению АО «Екатеринбурггаз» с 01.01.2018 стоимости на услуги ВДГО у специализированных организаций на сопоставимых со Свердловской областью рынках услуг ВДГО, в пределах увеличения тарифов на ВДГО от 2 до 7% от тарифов 2017 года и опубликованию АО «Екатеринбурггаз» соответствующего прейскуранта на своём официальном сайте в сети «Интернет»;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2. направлению АО «Екатеринбурггаз» в адрес хозяйствующих субъектов оферт с дополнительным соглашением к соответствующему договору об изменении стоимости услуг ВДГО с 01.01.2018.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Предупреждение обжаловано и признано обоснованным требованиям Закона о защите конкуренции в 2 судебных инстанциях (№ А60-40455/2018)</a:t>
            </a:r>
          </a:p>
          <a:p>
            <a:pPr marL="0" indent="357188" algn="just">
              <a:spcBef>
                <a:spcPts val="0"/>
              </a:spcBef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АО «</a:t>
            </a:r>
            <a:r>
              <a:rPr lang="ru-RU" sz="1400" dirty="0" err="1" smtClean="0">
                <a:solidFill>
                  <a:schemeClr val="tx1"/>
                </a:solidFill>
              </a:rPr>
              <a:t>Екатеринбурггаз</a:t>
            </a:r>
            <a:r>
              <a:rPr lang="ru-RU" sz="1400" dirty="0" smtClean="0">
                <a:solidFill>
                  <a:schemeClr val="tx1"/>
                </a:solidFill>
              </a:rPr>
              <a:t>» исполнило предупреждение</a:t>
            </a:r>
          </a:p>
          <a:p>
            <a:pPr marL="0" indent="357188" algn="just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23478"/>
            <a:ext cx="8229600" cy="55552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Сопоставление стоимости на услуги ВДГО</a:t>
            </a: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+mn-lt"/>
              </a:rPr>
            </a:br>
            <a:endParaRPr lang="ru-RU" sz="1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8" y="716652"/>
          <a:ext cx="7992888" cy="4174213"/>
        </p:xfrm>
        <a:graphic>
          <a:graphicData uri="http://schemas.openxmlformats.org/drawingml/2006/table">
            <a:tbl>
              <a:tblPr/>
              <a:tblGrid>
                <a:gridCol w="2721209"/>
                <a:gridCol w="2721209"/>
                <a:gridCol w="2550470"/>
              </a:tblGrid>
              <a:tr h="360129">
                <a:tc>
                  <a:txBody>
                    <a:bodyPr/>
                    <a:lstStyle/>
                    <a:p>
                      <a:pPr 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Субъект Российской Федерации, город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Хозяйствующий субъект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Рост стоимости услуг ВДГО в 2018 году к 2017 году, в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781">
                <a:tc>
                  <a:txBody>
                    <a:bodyPr/>
                    <a:lstStyle/>
                    <a:p>
                      <a:pPr marL="88900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Свердловская область г. Екатеринбург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АО «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Екатеринбурггаз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» 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300%</a:t>
                      </a:r>
                    </a:p>
                  </a:txBody>
                  <a:tcPr marL="5564" marR="5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781">
                <a:tc>
                  <a:txBody>
                    <a:bodyPr/>
                    <a:lstStyle/>
                    <a:p>
                      <a:pPr marL="88900"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Республика Башкортостан г. Уфа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ПАО «Газпром газораспределение Уфа 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3,85%</a:t>
                      </a:r>
                    </a:p>
                  </a:txBody>
                  <a:tcPr marL="5564" marR="5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302">
                <a:tc>
                  <a:txBody>
                    <a:bodyPr/>
                    <a:lstStyle/>
                    <a:p>
                      <a:pPr marL="88900" algn="l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Воронежская область г. Воронеж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ОАО «Газпром газораспределение Воронеж» 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4%</a:t>
                      </a:r>
                    </a:p>
                  </a:txBody>
                  <a:tcPr marL="5564" marR="5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671">
                <a:tc>
                  <a:txBody>
                    <a:bodyPr/>
                    <a:lstStyle/>
                    <a:p>
                      <a:pPr marL="88900"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Новосибирская область</a:t>
                      </a:r>
                    </a:p>
                    <a:p>
                      <a:pPr marL="88900"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г. Новосибирск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Филиал в Новосибирской области ООО «Газпром газораспределение Томск» 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6,2%</a:t>
                      </a:r>
                    </a:p>
                  </a:txBody>
                  <a:tcPr marL="5564" marR="5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781">
                <a:tc>
                  <a:txBody>
                    <a:bodyPr/>
                    <a:lstStyle/>
                    <a:p>
                      <a:pPr marL="88900"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Красноярский край г. Красноярск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АО «Красноярскгаз» 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7%</a:t>
                      </a:r>
                    </a:p>
                  </a:txBody>
                  <a:tcPr marL="5564" marR="5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671">
                <a:tc>
                  <a:txBody>
                    <a:bodyPr/>
                    <a:lstStyle/>
                    <a:p>
                      <a:pPr marL="88900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Нижегородская область</a:t>
                      </a:r>
                    </a:p>
                    <a:p>
                      <a:pPr marL="88900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г. Нижний Новгород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ПАО «Газпром газораспределение Нижний Новгород»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5,2%</a:t>
                      </a:r>
                    </a:p>
                  </a:txBody>
                  <a:tcPr marL="5564" marR="5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890">
                <a:tc>
                  <a:txBody>
                    <a:bodyPr/>
                    <a:lstStyle/>
                    <a:p>
                      <a:pPr marL="88900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Омская область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АО «Омскоблгаз»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4,5%</a:t>
                      </a:r>
                    </a:p>
                  </a:txBody>
                  <a:tcPr marL="5564" marR="5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671">
                <a:tc>
                  <a:txBody>
                    <a:bodyPr/>
                    <a:lstStyle/>
                    <a:p>
                      <a:pPr marL="88900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Ростовская область г. Ростов-на-Дону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ПАО «Газпром газораспределение Ростов-на- Дону»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2-4%</a:t>
                      </a:r>
                    </a:p>
                  </a:txBody>
                  <a:tcPr marL="5564" marR="5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781">
                <a:tc rowSpan="2">
                  <a:txBody>
                    <a:bodyPr/>
                    <a:lstStyle/>
                    <a:p>
                      <a:pPr marL="88900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Волгоградская область г. Волгоград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ООО «Газпром</a:t>
                      </a:r>
                    </a:p>
                    <a:p>
                      <a:pPr marL="76200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газораспределение Волгоград»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4%</a:t>
                      </a:r>
                    </a:p>
                  </a:txBody>
                  <a:tcPr marL="5564" marR="5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АО «Волгоградгоргаз»</a:t>
                      </a:r>
                    </a:p>
                  </a:txBody>
                  <a:tcPr marL="5564" marR="5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4%</a:t>
                      </a:r>
                    </a:p>
                  </a:txBody>
                  <a:tcPr marL="5564" marR="5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357172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Статистика выявления нарушений АМЗ</a:t>
            </a:r>
            <a:endParaRPr lang="ru-RU" sz="20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79512" y="1275606"/>
          <a:ext cx="8753508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6754"/>
                <a:gridCol w="2188377"/>
                <a:gridCol w="2188377"/>
              </a:tblGrid>
              <a:tr h="1267552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Статья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Закона о защите конкуренции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Признано нарушений по результатам рассмотрения дел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437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343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ст. 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 (28 %)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solidFill>
                            <a:schemeClr val="tx1"/>
                          </a:solidFill>
                        </a:rPr>
                        <a:t>11 </a:t>
                      </a:r>
                      <a:r>
                        <a:rPr lang="ru-RU" smtClean="0">
                          <a:solidFill>
                            <a:schemeClr val="tx1"/>
                          </a:solidFill>
                        </a:rPr>
                        <a:t>(39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3694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Пример</a:t>
            </a:r>
            <a:endParaRPr lang="ru-RU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14362"/>
            <a:ext cx="9144000" cy="3880261"/>
          </a:xfrm>
        </p:spPr>
        <p:txBody>
          <a:bodyPr/>
          <a:lstStyle/>
          <a:p>
            <a:pPr marL="0" indent="357188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В Свердловское УФАС России поступило заявление потребителя электрической энергии о нарушении гарантирующим поставщиком ОАО «</a:t>
            </a:r>
            <a:r>
              <a:rPr lang="ru-RU" sz="1400" dirty="0" err="1" smtClean="0">
                <a:solidFill>
                  <a:schemeClr val="tx1"/>
                </a:solidFill>
              </a:rPr>
              <a:t>ЭнергосбыТ</a:t>
            </a:r>
            <a:r>
              <a:rPr lang="ru-RU" sz="1400" dirty="0" smtClean="0">
                <a:solidFill>
                  <a:schemeClr val="tx1"/>
                </a:solidFill>
              </a:rPr>
              <a:t> Плюс» антимонопольного законодательства, из которого следует что потребитель получил отказ в согласовании установленных им приборов учета электрической энергии в качестве расчетных</a:t>
            </a:r>
          </a:p>
          <a:p>
            <a:pPr marL="0" indent="357188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ОАО «</a:t>
            </a:r>
            <a:r>
              <a:rPr lang="ru-RU" sz="1400" dirty="0" err="1" smtClean="0">
                <a:solidFill>
                  <a:schemeClr val="tx1"/>
                </a:solidFill>
              </a:rPr>
              <a:t>ЭнергосбыТ</a:t>
            </a:r>
            <a:r>
              <a:rPr lang="ru-RU" sz="1400" dirty="0" smtClean="0">
                <a:solidFill>
                  <a:schemeClr val="tx1"/>
                </a:solidFill>
              </a:rPr>
              <a:t> Плюс» было выдано предупреждение о прекращении действий (бездействия), содержащих признаки нарушения антимонопольного законодательства путем принятия всех зависящих от гарантирующего поставщика мер путем пересмотра обращения Заявителя и согласования установки расчетных приборов.</a:t>
            </a:r>
          </a:p>
          <a:p>
            <a:pPr marL="0" indent="357188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Предупреждение гарантирующим поставщиком в установленный срок исполнено не было</a:t>
            </a:r>
          </a:p>
          <a:p>
            <a:pPr marL="0" indent="357188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Управлением был признан факт нарушения гарантирующим поставщиком п. 3 ч. 1 ст. 10 Закона о защите конкуренции, выразившегося в навязывании невыгодных условий договора посредством непринятия мер по обеспечению согласования со стороны сетевой организации установленных Заявителем приборов учета в качестве расчетных, и соответственно, непринятия ОАО «</a:t>
            </a:r>
            <a:r>
              <a:rPr lang="ru-RU" sz="1400" dirty="0" err="1" smtClean="0">
                <a:solidFill>
                  <a:schemeClr val="tx1"/>
                </a:solidFill>
              </a:rPr>
              <a:t>ЭнергосбыТ</a:t>
            </a:r>
            <a:r>
              <a:rPr lang="ru-RU" sz="1400" dirty="0" smtClean="0">
                <a:solidFill>
                  <a:schemeClr val="tx1"/>
                </a:solidFill>
              </a:rPr>
              <a:t> Плюс» данных приборов учета в качестве расчетных, а также в последующем невыполнении предупреждения Свердловского УФАС России</a:t>
            </a:r>
          </a:p>
          <a:p>
            <a:pPr marL="0" indent="357188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Решение Управления было поддержано при обжаловании ФАС России и судами 3 инстанций 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(А60-24984/2018)</a:t>
            </a:r>
          </a:p>
          <a:p>
            <a:pPr marL="0" indent="357188" algn="just">
              <a:spcBef>
                <a:spcPts val="0"/>
              </a:spcBef>
              <a:buFont typeface="Wingdings" pitchFamily="2" charset="2"/>
              <a:buChar char="ü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0" indent="357188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Предписание было исполнено ОАО «</a:t>
            </a:r>
            <a:r>
              <a:rPr lang="ru-RU" sz="1400" dirty="0" err="1" smtClean="0">
                <a:solidFill>
                  <a:schemeClr val="tx1"/>
                </a:solidFill>
              </a:rPr>
              <a:t>ЭнергосбыТ</a:t>
            </a:r>
            <a:r>
              <a:rPr lang="ru-RU" sz="1400" dirty="0" smtClean="0">
                <a:solidFill>
                  <a:schemeClr val="tx1"/>
                </a:solidFill>
              </a:rPr>
              <a:t> Плюс»</a:t>
            </a:r>
          </a:p>
          <a:p>
            <a:pPr marL="0" indent="357188" algn="just">
              <a:spcBef>
                <a:spcPts val="0"/>
              </a:spcBef>
              <a:buFont typeface="Wingdings" pitchFamily="2" charset="2"/>
              <a:buChar char="ü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714362"/>
            <a:ext cx="8893652" cy="4286280"/>
          </a:xfrm>
        </p:spPr>
        <p:txBody>
          <a:bodyPr/>
          <a:lstStyle/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200" dirty="0" smtClean="0"/>
          </a:p>
          <a:p>
            <a:pPr marL="0" indent="457200">
              <a:spcBef>
                <a:spcPts val="0"/>
              </a:spcBef>
              <a:buNone/>
            </a:pPr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900" b="1" dirty="0" smtClean="0">
                <a:latin typeface="+mj-lt"/>
              </a:rPr>
              <a:t>Статистика нарушений порядка подключения к сетям газораспределения</a:t>
            </a:r>
            <a:endParaRPr lang="ru-RU" sz="19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071549"/>
          <a:ext cx="8643998" cy="3000398"/>
        </p:xfrm>
        <a:graphic>
          <a:graphicData uri="http://schemas.openxmlformats.org/drawingml/2006/table">
            <a:tbl>
              <a:tblPr/>
              <a:tblGrid>
                <a:gridCol w="1265084"/>
                <a:gridCol w="1645412"/>
                <a:gridCol w="1773082"/>
                <a:gridCol w="1938248"/>
                <a:gridCol w="2022172"/>
              </a:tblGrid>
              <a:tr h="1610838"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Период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indent="165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Количество рассмотренных дел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Количество внесенных представлений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Сумма назначенного штрафа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Сумма уплаченного штрафа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694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2017 год</a:t>
                      </a: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2 850 тыс. руб.</a:t>
                      </a: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2 620 тыс. руб.</a:t>
                      </a: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694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2018 год</a:t>
                      </a: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8 290 тыс. руб.</a:t>
                      </a: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3 240 тыс. руб.</a:t>
                      </a:r>
                    </a:p>
                  </a:txBody>
                  <a:tcPr marL="90591" marR="90591" marT="45295" marB="45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1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Типичные нарушения порядка подключения к сетям газораспределения</a:t>
            </a:r>
            <a:endParaRPr lang="ru-RU" sz="1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642924"/>
            <a:ext cx="4929190" cy="3513002"/>
          </a:xfrm>
        </p:spPr>
        <p:txBody>
          <a:bodyPr/>
          <a:lstStyle/>
          <a:p>
            <a:pPr marL="0">
              <a:buFont typeface="Wingdings" pitchFamily="2" charset="2"/>
              <a:buChar char="ü"/>
            </a:pPr>
            <a:r>
              <a:rPr lang="ru-RU" sz="1500" dirty="0" smtClean="0">
                <a:solidFill>
                  <a:schemeClr val="tx1"/>
                </a:solidFill>
              </a:rPr>
              <a:t>Нарушение сроков направления проекта договора о технологическом присоединении, выдачи технических условий</a:t>
            </a:r>
          </a:p>
          <a:p>
            <a:pPr marL="0">
              <a:buFont typeface="Wingdings" pitchFamily="2" charset="2"/>
              <a:buChar char="ü"/>
            </a:pPr>
            <a:r>
              <a:rPr lang="ru-RU" sz="1500" dirty="0" smtClean="0">
                <a:solidFill>
                  <a:schemeClr val="tx1"/>
                </a:solidFill>
              </a:rPr>
              <a:t>Навязывание невыгодных условий договора (в том числе, навязывание потребителю осуществления мероприятий за пределами границ принадлежащего ему земельного участка, и их оплаты, о выполнении проекта работ в границах земельного участка)</a:t>
            </a:r>
          </a:p>
          <a:p>
            <a:pPr marL="0">
              <a:buFont typeface="Wingdings" pitchFamily="2" charset="2"/>
              <a:buChar char="ü"/>
            </a:pPr>
            <a:r>
              <a:rPr lang="ru-RU" sz="1500" dirty="0" smtClean="0">
                <a:solidFill>
                  <a:schemeClr val="tx1"/>
                </a:solidFill>
              </a:rPr>
              <a:t>Необоснованный отказ в заключении договора</a:t>
            </a:r>
          </a:p>
          <a:p>
            <a:pPr marL="0">
              <a:buFont typeface="Wingdings" pitchFamily="2" charset="2"/>
              <a:buChar char="ü"/>
            </a:pPr>
            <a:r>
              <a:rPr lang="ru-RU" sz="1500" dirty="0" smtClean="0">
                <a:solidFill>
                  <a:schemeClr val="tx1"/>
                </a:solidFill>
              </a:rPr>
              <a:t>Нарушение сроков осуществления мероприятий по подключению</a:t>
            </a:r>
          </a:p>
          <a:p>
            <a:pPr marL="0">
              <a:buFont typeface="Wingdings" pitchFamily="2" charset="2"/>
              <a:buChar char="ü"/>
            </a:pPr>
            <a:r>
              <a:rPr lang="ru-RU" sz="1500" dirty="0" smtClean="0">
                <a:solidFill>
                  <a:schemeClr val="tx1"/>
                </a:solidFill>
              </a:rPr>
              <a:t>Требование документов, не предусмотренных Правилами № 1314</a:t>
            </a:r>
          </a:p>
          <a:p>
            <a:pPr>
              <a:buFont typeface="Wingdings" pitchFamily="2" charset="2"/>
              <a:buChar char="ü"/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46913" y="4714890"/>
            <a:ext cx="2097087" cy="208359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864042"/>
            <a:ext cx="4000528" cy="327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4357700"/>
            <a:ext cx="9001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+mn-lt"/>
              </a:rPr>
              <a:t>Порядок действий при подключении к сетям газораспределения размещен на сайте Свердловского УФАС России: </a:t>
            </a:r>
            <a:r>
              <a:rPr lang="en-US" sz="1600" b="1" dirty="0" smtClean="0">
                <a:latin typeface="+mn-lt"/>
              </a:rPr>
              <a:t>www.sverdlovsk.fas.gov.ru/news/95</a:t>
            </a:r>
            <a:r>
              <a:rPr lang="ru-RU" sz="1600" b="1" dirty="0" smtClean="0">
                <a:latin typeface="+mn-lt"/>
              </a:rPr>
              <a:t>57</a:t>
            </a:r>
            <a:endParaRPr lang="ru-RU" sz="1600" b="1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14362"/>
            <a:ext cx="9144000" cy="4233652"/>
          </a:xfrm>
        </p:spPr>
        <p:txBody>
          <a:bodyPr/>
          <a:lstStyle/>
          <a:p>
            <a:pPr marL="0" indent="457200"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Между Заявителем и АО «Екатеринбурггаз» заключен договор на подключение к сетям газораспределения, к которому выданы ТУ, согласно которых Заявителю, в пределах границ своего участка, необходимо, выполнить проект согласно действующим нормативным документам, проектирование осуществить в соответствии с действующим законодательством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Заявитель направил Обществу претензию по договору о подключении к системе газоснабжения, в которой просил Общество, внести изменения в договор, а именно исключить из ТУ вышеуказанные требования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Общество письмом информировало Заявителя, что отсутствуют правовые основания для исключения из ТУ требований, связанных с разработкой проектной документации последним.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Поскольку проектная документация на объект индивидуального жилищного строительства (ИЖС) не разрабатывается, не требуется разработка проектной документации и на сети инженерно-технического обеспечения объекта ИЖС, находящиеся в границах земельного участка потребителя, которые включены в объект ИЖС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Свердловским УФАС России АО «Екатеринбурггаз» внесено представление об устранении причин и условий, способствовавших совершению административного правонарушения, в том числе, путем приведения условий договора о подключении к сетям газораспределения в соответствие с действующим законодательством, которое и было исполнено АО «Екатеринбурггаз» в установленный срок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400" smtClean="0">
                <a:solidFill>
                  <a:schemeClr val="tx1"/>
                </a:solidFill>
              </a:rPr>
              <a:t>А60-16082/2018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0" indent="457200">
              <a:spcBef>
                <a:spcPts val="0"/>
              </a:spcBef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457200">
              <a:spcBef>
                <a:spcPts val="0"/>
              </a:spcBef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457200">
              <a:spcBef>
                <a:spcPts val="0"/>
              </a:spcBef>
              <a:buNone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7010400" y="4786328"/>
            <a:ext cx="2133600" cy="228600"/>
          </a:xfrm>
        </p:spPr>
        <p:txBody>
          <a:bodyPr/>
          <a:lstStyle/>
          <a:p>
            <a:pPr>
              <a:defRPr/>
            </a:pPr>
            <a:fld id="{E93C9410-9F92-4D34-B0DA-23BF1BA7D9A7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latin typeface="+mj-lt"/>
              </a:rPr>
              <a:t>Пример нарушения Правил № 1314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24468</TotalTime>
  <Words>1777</Words>
  <Application>Microsoft Office PowerPoint</Application>
  <PresentationFormat>Экран (16:9)</PresentationFormat>
  <Paragraphs>270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Слайд 1</vt:lpstr>
      <vt:lpstr> Статистика выданных предупреждений</vt:lpstr>
      <vt:lpstr>Пример выданного предупреждения</vt:lpstr>
      <vt:lpstr>Сопоставление стоимости на услуги ВДГО </vt:lpstr>
      <vt:lpstr>Статистика выявления нарушений АМЗ</vt:lpstr>
      <vt:lpstr>Пример</vt:lpstr>
      <vt:lpstr>Слайд 7</vt:lpstr>
      <vt:lpstr>Типичные нарушения порядка подключения к сетям газораспределения</vt:lpstr>
      <vt:lpstr>Слайд 9</vt:lpstr>
      <vt:lpstr>Слайд 10</vt:lpstr>
      <vt:lpstr>Слайд 11</vt:lpstr>
      <vt:lpstr>Статистика нарушений порядка раскрытия информации  сетевыми организациями</vt:lpstr>
      <vt:lpstr>Слайд 13</vt:lpstr>
      <vt:lpstr>Пример нарушения Закона о торговле</vt:lpstr>
      <vt:lpstr>Торговые сети, доли которых в 2017 г. превысили 25 %</vt:lpstr>
      <vt:lpstr>Слайд 16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П.В.</dc:creator>
  <cp:lastModifiedBy>to66-burdin</cp:lastModifiedBy>
  <cp:revision>1502</cp:revision>
  <cp:lastPrinted>2017-07-06T12:25:37Z</cp:lastPrinted>
  <dcterms:created xsi:type="dcterms:W3CDTF">2012-02-14T15:20:51Z</dcterms:created>
  <dcterms:modified xsi:type="dcterms:W3CDTF">2019-03-19T10:33:28Z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