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1" r:id="rId7"/>
    <p:sldId id="265" r:id="rId8"/>
    <p:sldId id="262" r:id="rId9"/>
    <p:sldId id="263" r:id="rId10"/>
    <p:sldId id="264" r:id="rId11"/>
  </p:sldIdLst>
  <p:sldSz cx="9144000" cy="5143500" type="screen16x9"/>
  <p:notesSz cx="6761163" cy="99425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6325459317586E-2"/>
          <c:y val="0.22603567913385827"/>
          <c:w val="0.92822555774278215"/>
          <c:h val="0.70370398622047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1 полугодие                                            2019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1 полугодие                                            2019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1 полугодие                                            2019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"/>
        <c:axId val="-2088669904"/>
        <c:axId val="-2088672624"/>
      </c:barChart>
      <c:catAx>
        <c:axId val="-208866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088672624"/>
        <c:crosses val="autoZero"/>
        <c:auto val="1"/>
        <c:lblAlgn val="ctr"/>
        <c:lblOffset val="100"/>
        <c:noMultiLvlLbl val="0"/>
      </c:catAx>
      <c:valAx>
        <c:axId val="-208867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08866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0.34048</cdr:x>
      <cdr:y>0.22982</cdr:y>
    </cdr:from>
    <cdr:to>
      <cdr:x>0.386</cdr:x>
      <cdr:y>0.36002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696128" y="923613"/>
          <a:ext cx="226771" cy="52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dirty="0" smtClean="0"/>
            <a:t>8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4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endParaRPr>
        </a:p>
      </cdr:txBody>
    </cdr:sp>
  </cdr:relSizeAnchor>
  <cdr:relSizeAnchor xmlns:cdr="http://schemas.openxmlformats.org/drawingml/2006/chartDrawing">
    <cdr:from>
      <cdr:x>0.57701</cdr:x>
      <cdr:y>0.44929</cdr:y>
    </cdr:from>
    <cdr:to>
      <cdr:x>0.62253</cdr:x>
      <cdr:y>0.57949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874467" y="1805602"/>
          <a:ext cx="226771" cy="52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rPr>
            <a:t>5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4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endParaRPr>
        </a:p>
      </cdr:txBody>
    </cdr:sp>
  </cdr:relSizeAnchor>
  <cdr:relSizeAnchor xmlns:cdr="http://schemas.openxmlformats.org/drawingml/2006/chartDrawing">
    <cdr:from>
      <cdr:x>0.62547</cdr:x>
      <cdr:y>0.51918</cdr:y>
    </cdr:from>
    <cdr:to>
      <cdr:x>0.67099</cdr:x>
      <cdr:y>0.64938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115868" y="2086472"/>
          <a:ext cx="226771" cy="52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dirty="0" smtClean="0"/>
            <a:t>4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4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01488" y="4722694"/>
            <a:ext cx="4958187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01390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24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3.jpeg" descr="пр копи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978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1.jpeg" descr="пр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968478"/>
            <a:ext cx="9144000" cy="195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31339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6" cy="47982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1" y="204786"/>
            <a:ext cx="3008313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пр2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0" y="4968478"/>
            <a:ext cx="9144000" cy="19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пр 1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0" y="0"/>
            <a:ext cx="9144000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850353" y="4935141"/>
            <a:ext cx="330160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42844" y="1142989"/>
            <a:ext cx="8858312" cy="577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900" b="1"/>
            </a:pPr>
            <a:endParaRPr dirty="0"/>
          </a:p>
          <a:p>
            <a:pPr algn="ctr"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ctr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 dirty="0"/>
          </a:p>
          <a:p>
            <a:pPr algn="ctr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800" dirty="0"/>
              <a:t>Правоприменительная практика </a:t>
            </a:r>
            <a:endParaRPr lang="ru-RU" sz="2800" dirty="0" smtClean="0"/>
          </a:p>
          <a:p>
            <a:pPr algn="ctr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800" dirty="0" smtClean="0"/>
              <a:t>Свердловского </a:t>
            </a:r>
            <a:r>
              <a:rPr lang="ru-RU" sz="2800" dirty="0"/>
              <a:t>УФАС России в </a:t>
            </a:r>
            <a:r>
              <a:rPr lang="ru-RU" sz="2800" dirty="0" smtClean="0"/>
              <a:t>сфере пресечения </a:t>
            </a:r>
            <a:r>
              <a:rPr lang="ru-RU" sz="2800" dirty="0" err="1" smtClean="0"/>
              <a:t>антиконкурентных</a:t>
            </a:r>
            <a:r>
              <a:rPr lang="ru-RU" sz="2800" dirty="0" smtClean="0"/>
              <a:t> соглашений</a:t>
            </a:r>
            <a:endParaRPr sz="2800" dirty="0"/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Смирнова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Ольга –</a:t>
            </a: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начальник отдела </a:t>
            </a: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 борьбе с картелями</a:t>
            </a: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Свердловского УФАС России</a:t>
            </a:r>
          </a:p>
          <a:p>
            <a:pPr algn="r">
              <a:defRPr b="1">
                <a:solidFill>
                  <a:srgbClr val="3C8C93"/>
                </a:solidFill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b="1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b="1"/>
            </a:pPr>
            <a:r>
              <a:rPr dirty="0" err="1"/>
              <a:t>Екатеринбург</a:t>
            </a:r>
            <a:r>
              <a:rPr dirty="0"/>
              <a:t>, </a:t>
            </a:r>
            <a:r>
              <a:rPr lang="ru-RU" dirty="0" smtClean="0"/>
              <a:t>18</a:t>
            </a:r>
            <a:r>
              <a:rPr dirty="0" smtClean="0"/>
              <a:t>.0</a:t>
            </a:r>
            <a:r>
              <a:rPr lang="ru-RU" dirty="0" smtClean="0"/>
              <a:t>6</a:t>
            </a:r>
            <a:r>
              <a:rPr dirty="0" smtClean="0"/>
              <a:t>.2019</a:t>
            </a:r>
            <a:endParaRPr dirty="0"/>
          </a:p>
          <a:p>
            <a:pPr>
              <a:defRPr sz="1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defRPr sz="3300" b="1">
                <a:solidFill>
                  <a:srgbClr val="222268"/>
                </a:solidFill>
              </a:defRPr>
            </a:pPr>
            <a:endParaRPr dirty="0"/>
          </a:p>
          <a:p>
            <a:pPr>
              <a:defRPr sz="3300" b="1">
                <a:solidFill>
                  <a:srgbClr val="222268"/>
                </a:solidFill>
              </a:defRPr>
            </a:pPr>
            <a:endParaRPr dirty="0"/>
          </a:p>
          <a:p>
            <a:pPr algn="r">
              <a:defRPr sz="2000" b="1">
                <a:solidFill>
                  <a:srgbClr val="008080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214281" y="714362"/>
            <a:ext cx="8715437" cy="41434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pPr>
            <a:r>
              <a:t>	</a:t>
            </a:r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/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/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/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/>
          </a:p>
          <a:p>
            <a:pPr algn="ctr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СПАСИБО ЗА ВНИМАНИЕ!</a:t>
            </a:r>
          </a:p>
          <a:p>
            <a:pPr algn="ctr">
              <a:buSzTx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www.sverdlovsk.fas.gov.ru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963363" y="4935141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30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7510" y="691924"/>
            <a:ext cx="2648272" cy="1231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51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843558"/>
            <a:ext cx="3240361" cy="199937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153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9930" y="843558"/>
            <a:ext cx="2648271" cy="123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79511" y="3003797"/>
            <a:ext cx="8406884" cy="1400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Президентом РФ В.В. Путиным неоднократно отмечалось, что приоритетной задачей ФАС России является </a:t>
            </a:r>
            <a:r>
              <a:rPr b="1">
                <a:solidFill>
                  <a:srgbClr val="3C8C93"/>
                </a:solidFill>
              </a:rPr>
              <a:t>создание нормальных условий функционирования экономики</a:t>
            </a:r>
            <a:r>
              <a:t>, для чего, в том числе, необходимо </a:t>
            </a:r>
            <a:r>
              <a:rPr b="1">
                <a:solidFill>
                  <a:srgbClr val="3C8C93"/>
                </a:solidFill>
              </a:rPr>
              <a:t>серьезно активизировать борьбу с картелями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158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7510" y="691924"/>
            <a:ext cx="2648272" cy="123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320502" y="767740"/>
            <a:ext cx="5987008" cy="10801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defTabSz="822959">
              <a:spcBef>
                <a:spcPts val="500"/>
              </a:spcBef>
              <a:buSzTx/>
              <a:buNone/>
              <a:defRPr sz="2250" b="1">
                <a:solidFill>
                  <a:srgbClr val="3C8C93"/>
                </a:solidFill>
              </a:defRPr>
            </a:lvl1pPr>
          </a:lstStyle>
          <a:p>
            <a:r>
              <a:t>Указом Президента РФ от 21.12.2017 № 618 утверждён Нацплан развития конкуренции на 2018-2020</a:t>
            </a:r>
          </a:p>
        </p:txBody>
      </p:sp>
      <p:sp>
        <p:nvSpPr>
          <p:cNvPr id="160" name="Shape 160"/>
          <p:cNvSpPr/>
          <p:nvPr/>
        </p:nvSpPr>
        <p:spPr>
          <a:xfrm>
            <a:off x="320502" y="2208082"/>
            <a:ext cx="8496944" cy="150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Формирование в обществе нетерпимого отношения к монополизации рынка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85750" indent="-285750" algn="just"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Правоохранительным органам (МВД РФ, СК РФ и ФСБ РФ) поручено обеспечить во взаимодействии с ФАС России организацию выявления, предупреждения, пресечения и раскрытия ограничивающих конкуренцию соглашений (картелей)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85750" indent="-285750" algn="just"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Свердловское УФАС России активно взаимодействует с правоохранительными органами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26850" y="4735541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1" y="708419"/>
            <a:ext cx="7481071" cy="4231149"/>
          </a:xfrm>
          <a:prstGeom prst="rect">
            <a:avLst/>
          </a:prstGeom>
        </p:spPr>
      </p:pic>
      <p:sp>
        <p:nvSpPr>
          <p:cNvPr id="6" name="Shape 198"/>
          <p:cNvSpPr>
            <a:spLocks noGrp="1"/>
          </p:cNvSpPr>
          <p:nvPr>
            <p:ph type="body" sz="quarter" idx="1"/>
          </p:nvPr>
        </p:nvSpPr>
        <p:spPr>
          <a:xfrm>
            <a:off x="59206" y="0"/>
            <a:ext cx="9144000" cy="1240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sz="2500" b="1">
                <a:solidFill>
                  <a:srgbClr val="3C8C93"/>
                </a:solidFill>
              </a:defRPr>
            </a:lvl1pPr>
          </a:lstStyle>
          <a:p>
            <a:r>
              <a:rPr lang="ru-RU" sz="1900" dirty="0" smtClean="0">
                <a:solidFill>
                  <a:schemeClr val="bg1"/>
                </a:solidFill>
              </a:rPr>
              <a:t>Усиление работы по противодействию картелям на региональном уровне</a:t>
            </a:r>
            <a:endParaRPr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89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164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7510" y="691924"/>
            <a:ext cx="2648272" cy="123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1547663" y="855190"/>
            <a:ext cx="4235705" cy="8301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2500">
                <a:solidFill>
                  <a:srgbClr val="3C8C93"/>
                </a:solidFill>
              </a:defRPr>
            </a:pPr>
            <a:r>
              <a:rPr b="1"/>
              <a:t>АНТИКОНКУРЕНТНЫЕ   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 b="1">
                <a:solidFill>
                  <a:srgbClr val="3C8C93"/>
                </a:solidFill>
              </a:defRPr>
            </a:pPr>
            <a:r>
              <a:t>СОГЛАШЕНИЯ	</a:t>
            </a:r>
          </a:p>
        </p:txBody>
      </p:sp>
      <p:sp>
        <p:nvSpPr>
          <p:cNvPr id="166" name="Shape 166"/>
          <p:cNvSpPr/>
          <p:nvPr/>
        </p:nvSpPr>
        <p:spPr>
          <a:xfrm>
            <a:off x="12779" y="1888794"/>
            <a:ext cx="8735685" cy="211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 рынках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 торгах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между продавцами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между покупателями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</a:t>
            </a:r>
          </a:p>
        </p:txBody>
      </p:sp>
      <p:grpSp>
        <p:nvGrpSpPr>
          <p:cNvPr id="169" name="Group 169"/>
          <p:cNvGrpSpPr/>
          <p:nvPr/>
        </p:nvGrpSpPr>
        <p:grpSpPr>
          <a:xfrm>
            <a:off x="1042000" y="2451600"/>
            <a:ext cx="1656185" cy="695224"/>
            <a:chOff x="0" y="0"/>
            <a:chExt cx="1656184" cy="695223"/>
          </a:xfrm>
        </p:grpSpPr>
        <p:sp>
          <p:nvSpPr>
            <p:cNvPr id="167" name="Shape 167"/>
            <p:cNvSpPr/>
            <p:nvPr/>
          </p:nvSpPr>
          <p:spPr>
            <a:xfrm>
              <a:off x="0" y="22463"/>
              <a:ext cx="1656184" cy="650297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25257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0"/>
              <a:ext cx="1656184" cy="695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t>Горизонтальные (картели) 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t>ч. 1 ст. 11 ФЗ-135</a:t>
              </a: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2265068" y="3180750"/>
            <a:ext cx="1787731" cy="898424"/>
            <a:chOff x="0" y="0"/>
            <a:chExt cx="1787730" cy="898423"/>
          </a:xfrm>
        </p:grpSpPr>
        <p:sp>
          <p:nvSpPr>
            <p:cNvPr id="170" name="Shape 170"/>
            <p:cNvSpPr/>
            <p:nvPr/>
          </p:nvSpPr>
          <p:spPr>
            <a:xfrm>
              <a:off x="0" y="21600"/>
              <a:ext cx="1787730" cy="855223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25257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0"/>
              <a:ext cx="1787730" cy="8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rPr dirty="0" err="1"/>
                <a:t>Вертикальные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rPr dirty="0"/>
                <a:t>(</a:t>
              </a:r>
              <a:r>
                <a:rPr dirty="0" err="1"/>
                <a:t>между</a:t>
              </a:r>
              <a:r>
                <a:rPr dirty="0"/>
                <a:t> </a:t>
              </a:r>
              <a:r>
                <a:rPr dirty="0" err="1"/>
                <a:t>покупателями</a:t>
              </a:r>
              <a:r>
                <a:rPr dirty="0"/>
                <a:t> и </a:t>
              </a:r>
              <a:r>
                <a:rPr dirty="0" err="1"/>
                <a:t>продавцами</a:t>
              </a:r>
              <a:r>
                <a:rPr dirty="0"/>
                <a:t>)</a:t>
              </a:r>
            </a:p>
          </p:txBody>
        </p:sp>
      </p:grpSp>
      <p:sp>
        <p:nvSpPr>
          <p:cNvPr id="173" name="Shape 173"/>
          <p:cNvSpPr/>
          <p:nvPr/>
        </p:nvSpPr>
        <p:spPr>
          <a:xfrm>
            <a:off x="1331640" y="4265709"/>
            <a:ext cx="4324910" cy="49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</a:t>
            </a:r>
            <a:r>
              <a:rPr u="sng"/>
              <a:t>на рынке</a:t>
            </a:r>
            <a:r>
              <a:t>                               </a:t>
            </a:r>
            <a:r>
              <a:rPr u="sng"/>
              <a:t>на торгах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ч. 2 ст. 11                            п. 1 ч. 1 ст. 17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7006078" y="2482631"/>
            <a:ext cx="1819185" cy="897776"/>
            <a:chOff x="0" y="0"/>
            <a:chExt cx="1819184" cy="897774"/>
          </a:xfrm>
        </p:grpSpPr>
        <p:sp>
          <p:nvSpPr>
            <p:cNvPr id="174" name="Shape 174"/>
            <p:cNvSpPr/>
            <p:nvPr/>
          </p:nvSpPr>
          <p:spPr>
            <a:xfrm>
              <a:off x="0" y="6944"/>
              <a:ext cx="1819185" cy="883887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25257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0" y="-1"/>
              <a:ext cx="1819185" cy="89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t>органов власти </a:t>
              </a:r>
            </a:p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t>между собой </a:t>
              </a:r>
            </a:p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t>и с ХS</a:t>
              </a:r>
            </a:p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t> ст. 16</a:t>
              </a:r>
            </a:p>
          </p:txBody>
        </p:sp>
      </p:grpSp>
      <p:sp>
        <p:nvSpPr>
          <p:cNvPr id="177" name="Shape 177"/>
          <p:cNvSpPr/>
          <p:nvPr/>
        </p:nvSpPr>
        <p:spPr>
          <a:xfrm flipH="1">
            <a:off x="2073851" y="1687190"/>
            <a:ext cx="242882" cy="764355"/>
          </a:xfrm>
          <a:prstGeom prst="line">
            <a:avLst/>
          </a:prstGeom>
          <a:ln>
            <a:solidFill>
              <a:srgbClr val="2F2F98"/>
            </a:solidFill>
            <a:tailEnd type="triangle"/>
          </a:ln>
          <a:effectLst>
            <a:reflection stA="50000" endPos="40000" dir="5400000" sy="-100000" algn="bl" rotWithShape="0"/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8" name="Shape 178"/>
          <p:cNvSpPr/>
          <p:nvPr/>
        </p:nvSpPr>
        <p:spPr>
          <a:xfrm flipV="1">
            <a:off x="1513267" y="2101742"/>
            <a:ext cx="1" cy="323553"/>
          </a:xfrm>
          <a:prstGeom prst="line">
            <a:avLst/>
          </a:prstGeom>
          <a:ln>
            <a:solidFill>
              <a:srgbClr val="2A2A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" name="Shape 179"/>
          <p:cNvSpPr/>
          <p:nvPr/>
        </p:nvSpPr>
        <p:spPr>
          <a:xfrm flipH="1">
            <a:off x="971600" y="2068469"/>
            <a:ext cx="536905" cy="1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 flipH="1">
            <a:off x="971600" y="2263519"/>
            <a:ext cx="536905" cy="0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870093" y="3124360"/>
            <a:ext cx="0" cy="432138"/>
          </a:xfrm>
          <a:prstGeom prst="line">
            <a:avLst/>
          </a:prstGeom>
          <a:ln>
            <a:solidFill>
              <a:srgbClr val="2A2A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Shape 182"/>
          <p:cNvSpPr/>
          <p:nvPr/>
        </p:nvSpPr>
        <p:spPr>
          <a:xfrm flipH="1">
            <a:off x="1691680" y="3548702"/>
            <a:ext cx="178414" cy="0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 flipH="1">
            <a:off x="1547663" y="3340429"/>
            <a:ext cx="322430" cy="0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 flipH="1">
            <a:off x="2195735" y="4068001"/>
            <a:ext cx="893866" cy="239433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3077344" y="4071722"/>
            <a:ext cx="893865" cy="239434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179284" y="1688307"/>
            <a:ext cx="1" cy="1473976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573104" y="1645446"/>
            <a:ext cx="3342567" cy="799306"/>
          </a:xfrm>
          <a:prstGeom prst="line">
            <a:avLst/>
          </a:prstGeom>
          <a:ln>
            <a:solidFill>
              <a:srgbClr val="2A2A8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" name="Group 172"/>
          <p:cNvGrpSpPr/>
          <p:nvPr/>
        </p:nvGrpSpPr>
        <p:grpSpPr>
          <a:xfrm>
            <a:off x="4234265" y="2325526"/>
            <a:ext cx="1787731" cy="855224"/>
            <a:chOff x="0" y="21600"/>
            <a:chExt cx="1787730" cy="855223"/>
          </a:xfrm>
        </p:grpSpPr>
        <p:sp>
          <p:nvSpPr>
            <p:cNvPr id="29" name="Shape 170"/>
            <p:cNvSpPr/>
            <p:nvPr/>
          </p:nvSpPr>
          <p:spPr>
            <a:xfrm>
              <a:off x="0" y="21600"/>
              <a:ext cx="1787730" cy="855223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25257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171"/>
            <p:cNvSpPr/>
            <p:nvPr/>
          </p:nvSpPr>
          <p:spPr>
            <a:xfrm>
              <a:off x="0" y="187604"/>
              <a:ext cx="178773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rPr lang="ru-RU" dirty="0" smtClean="0"/>
                <a:t>Иные соглашения</a:t>
              </a:r>
            </a:p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r>
                <a:rPr lang="ru-RU" dirty="0" smtClean="0"/>
                <a:t>ч. 4 ст. 11 ФЗ-135</a:t>
              </a:r>
              <a:endParaRPr dirty="0"/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>
            <a:off x="4234265" y="1685338"/>
            <a:ext cx="350514" cy="57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197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339" y="693774"/>
            <a:ext cx="2648271" cy="123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xfrm>
            <a:off x="480323" y="767560"/>
            <a:ext cx="5328592" cy="124001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500" b="1">
                <a:solidFill>
                  <a:srgbClr val="3C8C93"/>
                </a:solidFill>
              </a:defRPr>
            </a:lvl1pPr>
          </a:lstStyle>
          <a:p>
            <a:r>
              <a:t>Статистика Свердловского УФАС России</a:t>
            </a:r>
          </a:p>
        </p:txBody>
      </p:sp>
      <p:sp>
        <p:nvSpPr>
          <p:cNvPr id="200" name="Shape 200"/>
          <p:cNvSpPr/>
          <p:nvPr/>
        </p:nvSpPr>
        <p:spPr>
          <a:xfrm>
            <a:off x="251520" y="2499742"/>
            <a:ext cx="2291500" cy="124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Количество дел по ст. 11 Закона о защите конкуренции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77133094"/>
              </p:ext>
            </p:extLst>
          </p:nvPr>
        </p:nvGraphicFramePr>
        <p:xfrm>
          <a:off x="3830153" y="848027"/>
          <a:ext cx="4981651" cy="401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4022" y="2345854"/>
            <a:ext cx="22677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6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224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7510" y="691924"/>
            <a:ext cx="2648272" cy="123175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xfrm>
            <a:off x="525327" y="8888"/>
            <a:ext cx="5987009" cy="619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96111">
              <a:spcBef>
                <a:spcPts val="0"/>
              </a:spcBef>
              <a:buSzTx/>
              <a:buNone/>
              <a:defRPr sz="2254" b="1">
                <a:solidFill>
                  <a:srgbClr val="3C8C93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85% дел о картелях – сговоры на торгах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94779" y="2288834"/>
            <a:ext cx="8526850" cy="53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buClr>
                <a:srgbClr val="3C8C93"/>
              </a:buClr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dirty="0" smtClean="0"/>
              <a:t> </a:t>
            </a:r>
            <a:r>
              <a:rPr lang="ru-RU" dirty="0" smtClean="0"/>
              <a:t>п. 2 ч. 1 ст. 11 </a:t>
            </a:r>
            <a:r>
              <a:rPr lang="ru-RU" dirty="0"/>
              <a:t>ФЗ № 135 </a:t>
            </a:r>
            <a:r>
              <a:rPr lang="ru-RU" dirty="0" smtClean="0"/>
              <a:t>– участники торгов (ООО «Девайс» и ООО «</a:t>
            </a:r>
            <a:r>
              <a:rPr lang="ru-RU" dirty="0" err="1" smtClean="0"/>
              <a:t>Стройинвестгарант</a:t>
            </a:r>
            <a:r>
              <a:rPr lang="ru-RU" dirty="0" smtClean="0"/>
              <a:t>») – капитальный ремонт проезжей части автодороги </a:t>
            </a:r>
            <a:endParaRPr dirty="0"/>
          </a:p>
        </p:txBody>
      </p:sp>
      <p:sp>
        <p:nvSpPr>
          <p:cNvPr id="7" name="Shape 225"/>
          <p:cNvSpPr txBox="1">
            <a:spLocks/>
          </p:cNvSpPr>
          <p:nvPr/>
        </p:nvSpPr>
        <p:spPr>
          <a:xfrm>
            <a:off x="425404" y="824080"/>
            <a:ext cx="5968082" cy="131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just" defTabSz="896111" hangingPunct="1">
              <a:spcBef>
                <a:spcPts val="0"/>
              </a:spcBef>
              <a:buSzTx/>
              <a:buNone/>
              <a:defRPr sz="2254" b="1">
                <a:solidFill>
                  <a:srgbClr val="3C8C93"/>
                </a:solidFill>
              </a:defRPr>
            </a:pPr>
            <a:r>
              <a:rPr lang="ru-RU" sz="3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Следует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усилить работу по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противодействию картелям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Ущерб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бюджетов всех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уровней от сговоров в сфере </a:t>
            </a:r>
            <a:r>
              <a:rPr lang="ru-RU" sz="29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госзакупок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оценивается </a:t>
            </a:r>
            <a:r>
              <a:rPr lang="ru-RU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приблизительно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2%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ВВП. </a:t>
            </a:r>
            <a:endParaRPr lang="ru-RU" sz="29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 defTabSz="896111" hangingPunct="1">
              <a:spcBef>
                <a:spcPts val="0"/>
              </a:spcBef>
              <a:buSzTx/>
              <a:buNone/>
              <a:defRPr sz="2254" b="1">
                <a:solidFill>
                  <a:srgbClr val="3C8C93"/>
                </a:solidFill>
              </a:defRPr>
            </a:pPr>
            <a:endParaRPr lang="ru-RU" sz="29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 defTabSz="896111" hangingPunct="1">
              <a:spcBef>
                <a:spcPts val="0"/>
              </a:spcBef>
              <a:buSzTx/>
              <a:buNone/>
              <a:defRPr sz="2254" b="1">
                <a:solidFill>
                  <a:srgbClr val="3C8C93"/>
                </a:solidFill>
              </a:defRPr>
            </a:pP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премьер-министр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РФ </a:t>
            </a:r>
            <a:endParaRPr lang="ru-RU" sz="29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 defTabSz="896111" hangingPunct="1">
              <a:spcBef>
                <a:spcPts val="0"/>
              </a:spcBef>
              <a:buSzTx/>
              <a:buNone/>
              <a:defRPr sz="2254" b="1">
                <a:solidFill>
                  <a:srgbClr val="3C8C93"/>
                </a:solidFill>
              </a:defRPr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Дмитрий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Медведев.</a:t>
            </a:r>
            <a:endParaRPr lang="ru-RU" sz="29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defTabSz="896111" hangingPunct="1">
              <a:spcBef>
                <a:spcPts val="0"/>
              </a:spcBef>
              <a:buSzTx/>
              <a:buNone/>
              <a:defRPr sz="2254" b="1">
                <a:solidFill>
                  <a:srgbClr val="3C8C93"/>
                </a:solidFill>
              </a:defRPr>
            </a:pPr>
            <a:endParaRPr lang="ru-RU" sz="29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Shape 226"/>
          <p:cNvSpPr/>
          <p:nvPr/>
        </p:nvSpPr>
        <p:spPr>
          <a:xfrm>
            <a:off x="194779" y="3165776"/>
            <a:ext cx="85268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buClr>
                <a:srgbClr val="3C8C93"/>
              </a:buClr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dirty="0" smtClean="0"/>
              <a:t> </a:t>
            </a:r>
            <a:r>
              <a:rPr lang="ru-RU" dirty="0" smtClean="0"/>
              <a:t>п. 2 ч. 1 ст. 11 </a:t>
            </a:r>
            <a:r>
              <a:rPr lang="ru-RU" dirty="0"/>
              <a:t>ФЗ № 135 </a:t>
            </a:r>
            <a:r>
              <a:rPr lang="ru-RU" dirty="0" smtClean="0"/>
              <a:t>– участники торгов (ООО </a:t>
            </a:r>
            <a:r>
              <a:rPr lang="ru-RU" dirty="0" smtClean="0"/>
              <a:t>«ПАК МАН» </a:t>
            </a:r>
            <a:r>
              <a:rPr lang="ru-RU" dirty="0" smtClean="0"/>
              <a:t>и ООО </a:t>
            </a:r>
            <a:r>
              <a:rPr lang="ru-RU" dirty="0" smtClean="0"/>
              <a:t>«ПАК ГРУПП») </a:t>
            </a:r>
            <a:r>
              <a:rPr lang="ru-RU" dirty="0" smtClean="0"/>
              <a:t>– </a:t>
            </a:r>
            <a:r>
              <a:rPr lang="ru-RU" dirty="0" smtClean="0"/>
              <a:t> поставка </a:t>
            </a:r>
            <a:r>
              <a:rPr lang="ru-RU" dirty="0" err="1" smtClean="0"/>
              <a:t>сухпайков</a:t>
            </a:r>
            <a:r>
              <a:rPr lang="ru-RU" dirty="0" smtClean="0"/>
              <a:t> ФГКУ «Уральский региональный поисково-спасательный отряд МЧС </a:t>
            </a:r>
            <a:r>
              <a:rPr lang="ru-RU" dirty="0" err="1" smtClean="0"/>
              <a:t>Россмм</a:t>
            </a:r>
            <a:endParaRPr dirty="0"/>
          </a:p>
        </p:txBody>
      </p:sp>
      <p:sp>
        <p:nvSpPr>
          <p:cNvPr id="9" name="Shape 226"/>
          <p:cNvSpPr/>
          <p:nvPr/>
        </p:nvSpPr>
        <p:spPr>
          <a:xfrm>
            <a:off x="194779" y="4032103"/>
            <a:ext cx="85268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buClr>
                <a:srgbClr val="3C8C93"/>
              </a:buClr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dirty="0" smtClean="0"/>
              <a:t> </a:t>
            </a:r>
            <a:r>
              <a:rPr lang="ru-RU" dirty="0" smtClean="0"/>
              <a:t>п. 2 ч. 1 ст. 11 </a:t>
            </a:r>
            <a:r>
              <a:rPr lang="ru-RU" dirty="0"/>
              <a:t>ФЗ № 135 </a:t>
            </a:r>
            <a:r>
              <a:rPr lang="ru-RU" dirty="0" smtClean="0"/>
              <a:t>– участники торгов (ООО </a:t>
            </a:r>
            <a:r>
              <a:rPr lang="ru-RU" dirty="0" smtClean="0"/>
              <a:t>«</a:t>
            </a:r>
            <a:r>
              <a:rPr lang="ru-RU" dirty="0" err="1" smtClean="0"/>
              <a:t>Инномед</a:t>
            </a:r>
            <a:r>
              <a:rPr lang="ru-RU" dirty="0" smtClean="0"/>
              <a:t>» </a:t>
            </a:r>
            <a:r>
              <a:rPr lang="ru-RU" dirty="0" smtClean="0"/>
              <a:t>и ООО </a:t>
            </a:r>
            <a:r>
              <a:rPr lang="ru-RU" dirty="0" smtClean="0"/>
              <a:t>«</a:t>
            </a:r>
            <a:r>
              <a:rPr lang="ru-RU" dirty="0" err="1" smtClean="0"/>
              <a:t>Ортоклуб</a:t>
            </a:r>
            <a:r>
              <a:rPr lang="ru-RU" dirty="0" smtClean="0"/>
              <a:t>») </a:t>
            </a:r>
            <a:r>
              <a:rPr lang="ru-RU" dirty="0" smtClean="0"/>
              <a:t>– </a:t>
            </a:r>
            <a:r>
              <a:rPr lang="ru-RU" dirty="0" smtClean="0"/>
              <a:t>поставка </a:t>
            </a:r>
            <a:r>
              <a:rPr lang="ru-RU" dirty="0" err="1" smtClean="0"/>
              <a:t>эндопротезов</a:t>
            </a:r>
            <a:r>
              <a:rPr lang="ru-RU" dirty="0" smtClean="0"/>
              <a:t>, костного цемента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035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4257" y="3547824"/>
            <a:ext cx="1419622" cy="1419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5729" y="710341"/>
            <a:ext cx="2648271" cy="114132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179511" y="635287"/>
            <a:ext cx="5688633" cy="1070483"/>
          </a:xfrm>
          <a:prstGeom prst="rect">
            <a:avLst/>
          </a:prstGeom>
        </p:spPr>
        <p:txBody>
          <a:bodyPr/>
          <a:lstStyle>
            <a:lvl1pPr marL="0" indent="0" algn="just" defTabSz="832104">
              <a:spcBef>
                <a:spcPts val="0"/>
              </a:spcBef>
              <a:buSzTx/>
              <a:buNone/>
              <a:defRPr sz="1911" b="1">
                <a:solidFill>
                  <a:srgbClr val="3C8C93"/>
                </a:solidFill>
              </a:defRPr>
            </a:lvl1pPr>
          </a:lstStyle>
          <a:p>
            <a:r>
              <a:rPr dirty="0"/>
              <a:t>«</a:t>
            </a:r>
            <a:r>
              <a:rPr dirty="0" err="1"/>
              <a:t>Явка</a:t>
            </a:r>
            <a:r>
              <a:rPr dirty="0"/>
              <a:t> с </a:t>
            </a:r>
            <a:r>
              <a:rPr dirty="0" err="1"/>
              <a:t>повинной</a:t>
            </a:r>
            <a:r>
              <a:rPr dirty="0"/>
              <a:t> и </a:t>
            </a:r>
            <a:r>
              <a:rPr dirty="0" err="1"/>
              <a:t>активное</a:t>
            </a:r>
            <a:r>
              <a:rPr dirty="0"/>
              <a:t> </a:t>
            </a:r>
            <a:r>
              <a:rPr dirty="0" err="1"/>
              <a:t>способствование</a:t>
            </a:r>
            <a:r>
              <a:rPr dirty="0"/>
              <a:t> </a:t>
            </a:r>
            <a:r>
              <a:rPr dirty="0" err="1"/>
              <a:t>расследованию</a:t>
            </a:r>
            <a:r>
              <a:rPr dirty="0"/>
              <a:t> = </a:t>
            </a:r>
            <a:r>
              <a:rPr dirty="0" err="1"/>
              <a:t>деятельное</a:t>
            </a:r>
            <a:r>
              <a:rPr dirty="0"/>
              <a:t> </a:t>
            </a:r>
            <a:r>
              <a:rPr dirty="0" err="1"/>
              <a:t>раскаяние</a:t>
            </a:r>
            <a:r>
              <a:rPr dirty="0"/>
              <a:t> - </a:t>
            </a:r>
            <a:r>
              <a:rPr dirty="0" err="1"/>
              <a:t>возмещение</a:t>
            </a:r>
            <a:r>
              <a:rPr dirty="0"/>
              <a:t> </a:t>
            </a:r>
            <a:r>
              <a:rPr dirty="0" err="1"/>
              <a:t>ущерба</a:t>
            </a:r>
            <a:r>
              <a:rPr dirty="0"/>
              <a:t>» 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464478" y="2168727"/>
            <a:ext cx="1634298" cy="484237"/>
            <a:chOff x="0" y="0"/>
            <a:chExt cx="1634297" cy="484236"/>
          </a:xfrm>
        </p:grpSpPr>
        <p:sp>
          <p:nvSpPr>
            <p:cNvPr id="208" name="Shape 208"/>
            <p:cNvSpPr/>
            <p:nvPr/>
          </p:nvSpPr>
          <p:spPr>
            <a:xfrm>
              <a:off x="0" y="0"/>
              <a:ext cx="1634298" cy="48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425" y="21600"/>
                  </a:lnTo>
                  <a:cubicBezTo>
                    <a:pt x="7798" y="21600"/>
                    <a:pt x="8100" y="21197"/>
                    <a:pt x="8100" y="20700"/>
                  </a:cubicBezTo>
                  <a:lnTo>
                    <a:pt x="8100" y="18000"/>
                  </a:lnTo>
                  <a:lnTo>
                    <a:pt x="13500" y="18000"/>
                  </a:lnTo>
                  <a:lnTo>
                    <a:pt x="13500" y="20700"/>
                  </a:lnTo>
                  <a:cubicBezTo>
                    <a:pt x="13500" y="21197"/>
                    <a:pt x="13802" y="21600"/>
                    <a:pt x="14175" y="21600"/>
                  </a:cubicBezTo>
                  <a:lnTo>
                    <a:pt x="21600" y="21600"/>
                  </a:lnTo>
                  <a:lnTo>
                    <a:pt x="18900" y="12600"/>
                  </a:lnTo>
                  <a:lnTo>
                    <a:pt x="21600" y="3600"/>
                  </a:lnTo>
                  <a:lnTo>
                    <a:pt x="16200" y="3600"/>
                  </a:lnTo>
                  <a:lnTo>
                    <a:pt x="16200" y="900"/>
                  </a:lnTo>
                  <a:cubicBezTo>
                    <a:pt x="16200" y="403"/>
                    <a:pt x="15898" y="0"/>
                    <a:pt x="15525" y="0"/>
                  </a:cubicBezTo>
                  <a:lnTo>
                    <a:pt x="6075" y="0"/>
                  </a:lnTo>
                  <a:cubicBezTo>
                    <a:pt x="5702" y="0"/>
                    <a:pt x="5400" y="403"/>
                    <a:pt x="5400" y="900"/>
                  </a:cubicBezTo>
                  <a:lnTo>
                    <a:pt x="5400" y="3600"/>
                  </a:lnTo>
                  <a:lnTo>
                    <a:pt x="0" y="3600"/>
                  </a:lnTo>
                  <a:lnTo>
                    <a:pt x="2700" y="12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08574" y="403528"/>
              <a:ext cx="817149" cy="6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cubicBezTo>
                    <a:pt x="5400" y="17624"/>
                    <a:pt x="4796" y="14400"/>
                    <a:pt x="4050" y="14400"/>
                  </a:cubicBezTo>
                  <a:lnTo>
                    <a:pt x="1350" y="14400"/>
                  </a:lnTo>
                  <a:cubicBezTo>
                    <a:pt x="604" y="14400"/>
                    <a:pt x="0" y="11177"/>
                    <a:pt x="0" y="7200"/>
                  </a:cubicBezTo>
                  <a:cubicBezTo>
                    <a:pt x="0" y="3224"/>
                    <a:pt x="604" y="0"/>
                    <a:pt x="1350" y="0"/>
                  </a:cubicBezTo>
                  <a:lnTo>
                    <a:pt x="5400" y="0"/>
                  </a:lnTo>
                  <a:close/>
                  <a:moveTo>
                    <a:pt x="16200" y="21600"/>
                  </a:moveTo>
                  <a:cubicBezTo>
                    <a:pt x="16200" y="17624"/>
                    <a:pt x="16804" y="14400"/>
                    <a:pt x="17550" y="14400"/>
                  </a:cubicBezTo>
                  <a:lnTo>
                    <a:pt x="20250" y="14400"/>
                  </a:lnTo>
                  <a:cubicBezTo>
                    <a:pt x="20996" y="14400"/>
                    <a:pt x="21600" y="11177"/>
                    <a:pt x="21600" y="7200"/>
                  </a:cubicBezTo>
                  <a:cubicBezTo>
                    <a:pt x="21600" y="3224"/>
                    <a:pt x="20996" y="0"/>
                    <a:pt x="20250" y="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0"/>
              <a:ext cx="1634298" cy="48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700" y="12600"/>
                  </a:lnTo>
                  <a:lnTo>
                    <a:pt x="0" y="3600"/>
                  </a:lnTo>
                  <a:lnTo>
                    <a:pt x="5400" y="3600"/>
                  </a:lnTo>
                  <a:lnTo>
                    <a:pt x="5400" y="900"/>
                  </a:lnTo>
                  <a:cubicBezTo>
                    <a:pt x="5400" y="403"/>
                    <a:pt x="5702" y="0"/>
                    <a:pt x="6075" y="0"/>
                  </a:cubicBezTo>
                  <a:lnTo>
                    <a:pt x="15525" y="0"/>
                  </a:lnTo>
                  <a:cubicBezTo>
                    <a:pt x="15898" y="0"/>
                    <a:pt x="16200" y="403"/>
                    <a:pt x="16200" y="900"/>
                  </a:cubicBezTo>
                  <a:lnTo>
                    <a:pt x="16200" y="3600"/>
                  </a:lnTo>
                  <a:lnTo>
                    <a:pt x="21600" y="3600"/>
                  </a:lnTo>
                  <a:lnTo>
                    <a:pt x="18900" y="12600"/>
                  </a:lnTo>
                  <a:lnTo>
                    <a:pt x="21600" y="21600"/>
                  </a:lnTo>
                  <a:lnTo>
                    <a:pt x="14175" y="21600"/>
                  </a:lnTo>
                  <a:cubicBezTo>
                    <a:pt x="13802" y="21600"/>
                    <a:pt x="13500" y="21197"/>
                    <a:pt x="13500" y="20700"/>
                  </a:cubicBezTo>
                  <a:cubicBezTo>
                    <a:pt x="13500" y="20203"/>
                    <a:pt x="13802" y="19800"/>
                    <a:pt x="14175" y="19800"/>
                  </a:cubicBezTo>
                  <a:lnTo>
                    <a:pt x="15525" y="19800"/>
                  </a:lnTo>
                  <a:cubicBezTo>
                    <a:pt x="15898" y="19800"/>
                    <a:pt x="16200" y="19397"/>
                    <a:pt x="16200" y="18900"/>
                  </a:cubicBezTo>
                  <a:cubicBezTo>
                    <a:pt x="16200" y="18403"/>
                    <a:pt x="15898" y="18000"/>
                    <a:pt x="15525" y="18000"/>
                  </a:cubicBezTo>
                  <a:lnTo>
                    <a:pt x="6075" y="18000"/>
                  </a:lnTo>
                  <a:cubicBezTo>
                    <a:pt x="5702" y="18000"/>
                    <a:pt x="5400" y="18403"/>
                    <a:pt x="5400" y="18900"/>
                  </a:cubicBezTo>
                  <a:cubicBezTo>
                    <a:pt x="5400" y="19397"/>
                    <a:pt x="5702" y="19800"/>
                    <a:pt x="6075" y="19800"/>
                  </a:cubicBezTo>
                  <a:lnTo>
                    <a:pt x="7425" y="19800"/>
                  </a:lnTo>
                  <a:cubicBezTo>
                    <a:pt x="7798" y="19800"/>
                    <a:pt x="8100" y="20203"/>
                    <a:pt x="8100" y="20700"/>
                  </a:cubicBezTo>
                  <a:cubicBezTo>
                    <a:pt x="8100" y="21197"/>
                    <a:pt x="7798" y="21600"/>
                    <a:pt x="7425" y="21600"/>
                  </a:cubicBezTo>
                  <a:close/>
                  <a:moveTo>
                    <a:pt x="8100" y="18000"/>
                  </a:moveTo>
                  <a:lnTo>
                    <a:pt x="8100" y="20700"/>
                  </a:lnTo>
                  <a:moveTo>
                    <a:pt x="13500" y="20700"/>
                  </a:moveTo>
                  <a:lnTo>
                    <a:pt x="13500" y="18000"/>
                  </a:lnTo>
                  <a:moveTo>
                    <a:pt x="5400" y="18900"/>
                  </a:moveTo>
                  <a:lnTo>
                    <a:pt x="5400" y="3600"/>
                  </a:lnTo>
                  <a:moveTo>
                    <a:pt x="16200" y="3600"/>
                  </a:moveTo>
                  <a:lnTo>
                    <a:pt x="16200" y="18900"/>
                  </a:lnTo>
                </a:path>
              </a:pathLst>
            </a:custGeom>
            <a:noFill/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171412" y="3846483"/>
            <a:ext cx="2126232" cy="629995"/>
            <a:chOff x="0" y="0"/>
            <a:chExt cx="2126231" cy="629994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2126232" cy="6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425" y="21600"/>
                  </a:lnTo>
                  <a:cubicBezTo>
                    <a:pt x="7798" y="21600"/>
                    <a:pt x="8100" y="21197"/>
                    <a:pt x="8100" y="20700"/>
                  </a:cubicBezTo>
                  <a:lnTo>
                    <a:pt x="8100" y="18000"/>
                  </a:lnTo>
                  <a:lnTo>
                    <a:pt x="13500" y="18000"/>
                  </a:lnTo>
                  <a:lnTo>
                    <a:pt x="13500" y="20700"/>
                  </a:lnTo>
                  <a:cubicBezTo>
                    <a:pt x="13500" y="21197"/>
                    <a:pt x="13802" y="21600"/>
                    <a:pt x="14175" y="21600"/>
                  </a:cubicBezTo>
                  <a:lnTo>
                    <a:pt x="21600" y="21600"/>
                  </a:lnTo>
                  <a:lnTo>
                    <a:pt x="18900" y="12600"/>
                  </a:lnTo>
                  <a:lnTo>
                    <a:pt x="21600" y="3600"/>
                  </a:lnTo>
                  <a:lnTo>
                    <a:pt x="16200" y="3600"/>
                  </a:lnTo>
                  <a:lnTo>
                    <a:pt x="16200" y="900"/>
                  </a:lnTo>
                  <a:cubicBezTo>
                    <a:pt x="16200" y="403"/>
                    <a:pt x="15898" y="0"/>
                    <a:pt x="15525" y="0"/>
                  </a:cubicBezTo>
                  <a:lnTo>
                    <a:pt x="6075" y="0"/>
                  </a:lnTo>
                  <a:cubicBezTo>
                    <a:pt x="5702" y="0"/>
                    <a:pt x="5400" y="403"/>
                    <a:pt x="5400" y="900"/>
                  </a:cubicBezTo>
                  <a:lnTo>
                    <a:pt x="5400" y="3600"/>
                  </a:lnTo>
                  <a:lnTo>
                    <a:pt x="0" y="3600"/>
                  </a:lnTo>
                  <a:lnTo>
                    <a:pt x="2700" y="12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31557" y="524992"/>
              <a:ext cx="1063117" cy="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cubicBezTo>
                    <a:pt x="5400" y="17624"/>
                    <a:pt x="4796" y="14400"/>
                    <a:pt x="4050" y="14400"/>
                  </a:cubicBezTo>
                  <a:lnTo>
                    <a:pt x="1350" y="14400"/>
                  </a:lnTo>
                  <a:cubicBezTo>
                    <a:pt x="604" y="14400"/>
                    <a:pt x="0" y="11177"/>
                    <a:pt x="0" y="7200"/>
                  </a:cubicBezTo>
                  <a:cubicBezTo>
                    <a:pt x="0" y="3224"/>
                    <a:pt x="604" y="0"/>
                    <a:pt x="1350" y="0"/>
                  </a:cubicBezTo>
                  <a:lnTo>
                    <a:pt x="5400" y="0"/>
                  </a:lnTo>
                  <a:close/>
                  <a:moveTo>
                    <a:pt x="16200" y="21600"/>
                  </a:moveTo>
                  <a:cubicBezTo>
                    <a:pt x="16200" y="17624"/>
                    <a:pt x="16804" y="14400"/>
                    <a:pt x="17550" y="14400"/>
                  </a:cubicBezTo>
                  <a:lnTo>
                    <a:pt x="20250" y="14400"/>
                  </a:lnTo>
                  <a:cubicBezTo>
                    <a:pt x="20996" y="14400"/>
                    <a:pt x="21600" y="11177"/>
                    <a:pt x="21600" y="7200"/>
                  </a:cubicBezTo>
                  <a:cubicBezTo>
                    <a:pt x="21600" y="3224"/>
                    <a:pt x="20996" y="0"/>
                    <a:pt x="20250" y="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0"/>
              <a:ext cx="2126232" cy="6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700" y="12600"/>
                  </a:lnTo>
                  <a:lnTo>
                    <a:pt x="0" y="3600"/>
                  </a:lnTo>
                  <a:lnTo>
                    <a:pt x="5400" y="3600"/>
                  </a:lnTo>
                  <a:lnTo>
                    <a:pt x="5400" y="900"/>
                  </a:lnTo>
                  <a:cubicBezTo>
                    <a:pt x="5400" y="403"/>
                    <a:pt x="5702" y="0"/>
                    <a:pt x="6075" y="0"/>
                  </a:cubicBezTo>
                  <a:lnTo>
                    <a:pt x="15525" y="0"/>
                  </a:lnTo>
                  <a:cubicBezTo>
                    <a:pt x="15898" y="0"/>
                    <a:pt x="16200" y="403"/>
                    <a:pt x="16200" y="900"/>
                  </a:cubicBezTo>
                  <a:lnTo>
                    <a:pt x="16200" y="3600"/>
                  </a:lnTo>
                  <a:lnTo>
                    <a:pt x="21600" y="3600"/>
                  </a:lnTo>
                  <a:lnTo>
                    <a:pt x="18900" y="12600"/>
                  </a:lnTo>
                  <a:lnTo>
                    <a:pt x="21600" y="21600"/>
                  </a:lnTo>
                  <a:lnTo>
                    <a:pt x="14175" y="21600"/>
                  </a:lnTo>
                  <a:cubicBezTo>
                    <a:pt x="13802" y="21600"/>
                    <a:pt x="13500" y="21197"/>
                    <a:pt x="13500" y="20700"/>
                  </a:cubicBezTo>
                  <a:cubicBezTo>
                    <a:pt x="13500" y="20203"/>
                    <a:pt x="13802" y="19800"/>
                    <a:pt x="14175" y="19800"/>
                  </a:cubicBezTo>
                  <a:lnTo>
                    <a:pt x="15525" y="19800"/>
                  </a:lnTo>
                  <a:cubicBezTo>
                    <a:pt x="15898" y="19800"/>
                    <a:pt x="16200" y="19397"/>
                    <a:pt x="16200" y="18900"/>
                  </a:cubicBezTo>
                  <a:cubicBezTo>
                    <a:pt x="16200" y="18403"/>
                    <a:pt x="15898" y="18000"/>
                    <a:pt x="15525" y="18000"/>
                  </a:cubicBezTo>
                  <a:lnTo>
                    <a:pt x="6075" y="18000"/>
                  </a:lnTo>
                  <a:cubicBezTo>
                    <a:pt x="5702" y="18000"/>
                    <a:pt x="5400" y="18403"/>
                    <a:pt x="5400" y="18900"/>
                  </a:cubicBezTo>
                  <a:cubicBezTo>
                    <a:pt x="5400" y="19397"/>
                    <a:pt x="5702" y="19800"/>
                    <a:pt x="6075" y="19800"/>
                  </a:cubicBezTo>
                  <a:lnTo>
                    <a:pt x="7425" y="19800"/>
                  </a:lnTo>
                  <a:cubicBezTo>
                    <a:pt x="7798" y="19800"/>
                    <a:pt x="8100" y="20203"/>
                    <a:pt x="8100" y="20700"/>
                  </a:cubicBezTo>
                  <a:cubicBezTo>
                    <a:pt x="8100" y="21197"/>
                    <a:pt x="7798" y="21600"/>
                    <a:pt x="7425" y="21600"/>
                  </a:cubicBezTo>
                  <a:close/>
                  <a:moveTo>
                    <a:pt x="8100" y="18000"/>
                  </a:moveTo>
                  <a:lnTo>
                    <a:pt x="8100" y="20700"/>
                  </a:lnTo>
                  <a:moveTo>
                    <a:pt x="13500" y="20700"/>
                  </a:moveTo>
                  <a:lnTo>
                    <a:pt x="13500" y="18000"/>
                  </a:lnTo>
                  <a:moveTo>
                    <a:pt x="5400" y="18900"/>
                  </a:moveTo>
                  <a:lnTo>
                    <a:pt x="5400" y="3600"/>
                  </a:lnTo>
                  <a:moveTo>
                    <a:pt x="16200" y="3600"/>
                  </a:moveTo>
                  <a:lnTo>
                    <a:pt x="16200" y="18900"/>
                  </a:lnTo>
                </a:path>
              </a:pathLst>
            </a:custGeom>
            <a:noFill/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16" name="Shape 216"/>
          <p:cNvSpPr/>
          <p:nvPr/>
        </p:nvSpPr>
        <p:spPr>
          <a:xfrm>
            <a:off x="3555429" y="1723820"/>
            <a:ext cx="5409059" cy="897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Условия освобождение от административной ответственности:</a:t>
            </a:r>
          </a:p>
          <a:p>
            <a:pPr algn="just"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представление неизвестной органу достаточной для констатации события правонарушения информации;</a:t>
            </a:r>
          </a:p>
          <a:p>
            <a:pPr algn="just"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отказ от дальнейшего участия в сговоре;</a:t>
            </a:r>
          </a:p>
        </p:txBody>
      </p:sp>
      <p:sp>
        <p:nvSpPr>
          <p:cNvPr id="217" name="Shape 217"/>
          <p:cNvSpPr/>
          <p:nvPr/>
        </p:nvSpPr>
        <p:spPr>
          <a:xfrm>
            <a:off x="2491272" y="3482701"/>
            <a:ext cx="5328592" cy="130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минимальный</a:t>
            </a:r>
            <a:r>
              <a:rPr dirty="0"/>
              <a:t> </a:t>
            </a:r>
            <a:r>
              <a:rPr dirty="0" err="1"/>
              <a:t>штрафа</a:t>
            </a:r>
            <a:r>
              <a:rPr dirty="0"/>
              <a:t> (100 000 </a:t>
            </a:r>
            <a:r>
              <a:rPr dirty="0" err="1"/>
              <a:t>руб</a:t>
            </a:r>
            <a:r>
              <a:rPr dirty="0"/>
              <a:t>):</a:t>
            </a:r>
          </a:p>
          <a:p>
            <a:pPr algn="just"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- </a:t>
            </a:r>
            <a:r>
              <a:rPr dirty="0" err="1"/>
              <a:t>признание</a:t>
            </a:r>
            <a:r>
              <a:rPr dirty="0"/>
              <a:t> </a:t>
            </a:r>
            <a:r>
              <a:rPr dirty="0" err="1"/>
              <a:t>факта</a:t>
            </a:r>
            <a:r>
              <a:rPr dirty="0"/>
              <a:t> </a:t>
            </a:r>
            <a:r>
              <a:rPr dirty="0" err="1"/>
              <a:t>нарушения</a:t>
            </a:r>
            <a:r>
              <a:rPr dirty="0"/>
              <a:t>;</a:t>
            </a:r>
          </a:p>
          <a:p>
            <a:pPr algn="just"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- </a:t>
            </a:r>
            <a:r>
              <a:rPr dirty="0" err="1"/>
              <a:t>отказ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дальнейшего</a:t>
            </a:r>
            <a:r>
              <a:rPr dirty="0"/>
              <a:t> </a:t>
            </a:r>
            <a:r>
              <a:rPr dirty="0" err="1"/>
              <a:t>участия</a:t>
            </a:r>
            <a:r>
              <a:rPr dirty="0"/>
              <a:t> в </a:t>
            </a:r>
            <a:r>
              <a:rPr dirty="0" err="1"/>
              <a:t>сговоре</a:t>
            </a:r>
            <a:r>
              <a:rPr dirty="0"/>
              <a:t>;</a:t>
            </a:r>
          </a:p>
          <a:p>
            <a:pPr algn="just"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- </a:t>
            </a:r>
            <a:r>
              <a:rPr dirty="0" err="1"/>
              <a:t>достаточность</a:t>
            </a:r>
            <a:r>
              <a:rPr dirty="0"/>
              <a:t> </a:t>
            </a:r>
            <a:r>
              <a:rPr dirty="0" err="1"/>
              <a:t>представленных</a:t>
            </a:r>
            <a:r>
              <a:rPr dirty="0"/>
              <a:t> </a:t>
            </a:r>
            <a:r>
              <a:rPr dirty="0" err="1"/>
              <a:t>сведений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установления</a:t>
            </a:r>
            <a:r>
              <a:rPr dirty="0"/>
              <a:t> </a:t>
            </a:r>
            <a:r>
              <a:rPr dirty="0" err="1"/>
              <a:t>события</a:t>
            </a:r>
            <a:r>
              <a:rPr dirty="0"/>
              <a:t> </a:t>
            </a:r>
            <a:r>
              <a:rPr dirty="0" err="1"/>
              <a:t>правонарушения</a:t>
            </a:r>
            <a:r>
              <a:rPr dirty="0"/>
              <a:t>;</a:t>
            </a:r>
          </a:p>
          <a:p>
            <a:pPr algn="just"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-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организатором</a:t>
            </a:r>
            <a:r>
              <a:rPr dirty="0"/>
              <a:t> </a:t>
            </a:r>
            <a:r>
              <a:rPr dirty="0" err="1"/>
              <a:t>сговора</a:t>
            </a:r>
            <a:endParaRPr dirty="0"/>
          </a:p>
        </p:txBody>
      </p:sp>
      <p:pic>
        <p:nvPicPr>
          <p:cNvPr id="218" name="image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0554" y="1705769"/>
            <a:ext cx="1123055" cy="156363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918032" y="3973589"/>
            <a:ext cx="816450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2-й и 3-й</a:t>
            </a:r>
          </a:p>
        </p:txBody>
      </p:sp>
      <p:sp>
        <p:nvSpPr>
          <p:cNvPr id="220" name="Shape 220"/>
          <p:cNvSpPr/>
          <p:nvPr/>
        </p:nvSpPr>
        <p:spPr>
          <a:xfrm>
            <a:off x="1134986" y="2209296"/>
            <a:ext cx="382542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1-й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xfrm>
            <a:off x="410658" y="985243"/>
            <a:ext cx="4689236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 smtClean="0"/>
              <a:t>      </a:t>
            </a:r>
            <a:r>
              <a:rPr lang="ru-RU" sz="1400" dirty="0" smtClean="0"/>
              <a:t>Подконтрольной </a:t>
            </a:r>
            <a:r>
              <a:rPr lang="ru-RU" sz="1400" dirty="0"/>
              <a:t>признается только группа лиц, в которой одно физическое или юридическое лицо имеет возможность определять решения, принимаемые другим юридическим лицом, посредством </a:t>
            </a:r>
            <a:r>
              <a:rPr lang="ru-RU" sz="1400" u="sng" dirty="0"/>
              <a:t>распоряжения более чем пятьюдесятью процентами общего количества голосов</a:t>
            </a:r>
            <a:r>
              <a:rPr lang="ru-RU" sz="1400" dirty="0"/>
              <a:t>, приходящихся на голосующие акции (доли), составляющие уставный капитал юридического лица и (или) </a:t>
            </a:r>
            <a:r>
              <a:rPr lang="ru-RU" sz="1400" u="sng" dirty="0"/>
              <a:t>осуществления функций исполнительного органа</a:t>
            </a:r>
            <a:r>
              <a:rPr lang="ru-RU" sz="1400" dirty="0"/>
              <a:t> юридического лица. </a:t>
            </a:r>
          </a:p>
        </p:txBody>
      </p:sp>
      <p:sp>
        <p:nvSpPr>
          <p:cNvPr id="226" name="Shape 226"/>
          <p:cNvSpPr/>
          <p:nvPr/>
        </p:nvSpPr>
        <p:spPr>
          <a:xfrm>
            <a:off x="336306" y="2145056"/>
            <a:ext cx="84969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just">
              <a:buClr>
                <a:srgbClr val="3C8C93"/>
              </a:buClr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3" y="790042"/>
            <a:ext cx="3746296" cy="2085289"/>
          </a:xfrm>
          <a:prstGeom prst="rect">
            <a:avLst/>
          </a:prstGeom>
        </p:spPr>
      </p:pic>
      <p:sp>
        <p:nvSpPr>
          <p:cNvPr id="9" name="Shape 207"/>
          <p:cNvSpPr txBox="1">
            <a:spLocks/>
          </p:cNvSpPr>
          <p:nvPr/>
        </p:nvSpPr>
        <p:spPr>
          <a:xfrm>
            <a:off x="1365068" y="648160"/>
            <a:ext cx="5688633" cy="1070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just" defTabSz="8321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11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ru-RU" dirty="0" smtClean="0"/>
              <a:t>«Семейные картели» </a:t>
            </a:r>
            <a:endParaRPr lang="ru-RU" dirty="0"/>
          </a:p>
        </p:txBody>
      </p:sp>
      <p:sp>
        <p:nvSpPr>
          <p:cNvPr id="10" name="Shape 225"/>
          <p:cNvSpPr txBox="1">
            <a:spLocks/>
          </p:cNvSpPr>
          <p:nvPr/>
        </p:nvSpPr>
        <p:spPr>
          <a:xfrm>
            <a:off x="415017" y="2970927"/>
            <a:ext cx="8339521" cy="174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just" hangingPunct="1">
              <a:buFontTx/>
              <a:buNone/>
            </a:pPr>
            <a:r>
              <a:rPr lang="en-US" dirty="0" smtClean="0"/>
              <a:t>     </a:t>
            </a:r>
            <a:r>
              <a:rPr lang="ru-RU" sz="1400" dirty="0" smtClean="0"/>
              <a:t>В то же время одновременное участие членов одной группы лиц в торгах или в сделках на товарных рынках, если эта группа не находится под контролем одного лица, не означает обязательного наличия между ними </a:t>
            </a:r>
            <a:r>
              <a:rPr lang="ru-RU" sz="1400" dirty="0" err="1" smtClean="0"/>
              <a:t>антиконкурентного</a:t>
            </a:r>
            <a:r>
              <a:rPr lang="ru-RU" sz="1400" dirty="0" smtClean="0"/>
              <a:t> соглашения. Само по себе нахождение в одной группе лиц, даже в силу близких родственных отношений между учредителями входящих в нее хозяйствующих субъектов, не может рассматриваться как достаточное доказательство заключения между ними </a:t>
            </a:r>
            <a:r>
              <a:rPr lang="ru-RU" sz="1400" dirty="0" err="1" smtClean="0"/>
              <a:t>антиконкурентного</a:t>
            </a:r>
            <a:r>
              <a:rPr lang="ru-RU" sz="1400" dirty="0" smtClean="0"/>
              <a:t> соглашения. </a:t>
            </a:r>
            <a:endParaRPr lang="ru-RU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588</Words>
  <Application>Microsoft Office PowerPoint</Application>
  <PresentationFormat>Экран (16:9)</PresentationFormat>
  <Paragraphs>99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Оформление по умолчанию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Смирнова Ольга Евгеньевна</cp:lastModifiedBy>
  <cp:revision>15</cp:revision>
  <cp:lastPrinted>2019-04-25T04:50:41Z</cp:lastPrinted>
  <dcterms:modified xsi:type="dcterms:W3CDTF">2019-06-17T09:37:50Z</dcterms:modified>
</cp:coreProperties>
</file>